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12"/>
  </p:notesMasterIdLst>
  <p:handoutMasterIdLst>
    <p:handoutMasterId r:id="rId13"/>
  </p:handoutMasterIdLst>
  <p:sldIdLst>
    <p:sldId id="355" r:id="rId2"/>
    <p:sldId id="339" r:id="rId3"/>
    <p:sldId id="347" r:id="rId4"/>
    <p:sldId id="348" r:id="rId5"/>
    <p:sldId id="349" r:id="rId6"/>
    <p:sldId id="350" r:id="rId7"/>
    <p:sldId id="356" r:id="rId8"/>
    <p:sldId id="352" r:id="rId9"/>
    <p:sldId id="353" r:id="rId10"/>
    <p:sldId id="354" r:id="rId11"/>
  </p:sldIdLst>
  <p:sldSz cx="32918400" cy="21945600"/>
  <p:notesSz cx="7315200" cy="9601200"/>
  <p:embeddedFontLst>
    <p:embeddedFont>
      <p:font typeface="Calibri" panose="020F0502020204030204" pitchFamily="34" charset="0"/>
      <p:regular r:id="rId14"/>
      <p:bold r:id="rId15"/>
      <p:italic r:id="rId16"/>
      <p:boldItalic r:id="rId17"/>
    </p:embeddedFont>
    <p:embeddedFont>
      <p:font typeface="Roboto" panose="02000000000000000000" pitchFamily="2" charset="0"/>
      <p:regular r:id="rId18"/>
      <p:bold r:id="rId19"/>
      <p:italic r:id="rId20"/>
      <p:boldItalic r:id="rId21"/>
    </p:embeddedFont>
    <p:embeddedFont>
      <p:font typeface="Open Sans" panose="020B0606030504020204" pitchFamily="34" charset="0"/>
      <p:regular r:id="rId22"/>
      <p:bold r:id="rId23"/>
      <p:italic r:id="rId24"/>
      <p:boldItalic r:id="rId25"/>
    </p:embeddedFont>
    <p:embeddedFont>
      <p:font typeface="Raleway Thin" pitchFamily="2" charset="0"/>
      <p:regular r:id="rId26"/>
      <p:italic r:id="rId27"/>
    </p:embeddedFont>
    <p:embeddedFont>
      <p:font typeface="Raleway" pitchFamily="2" charset="0"/>
      <p:regular r:id="rId28"/>
      <p:bold r:id="rId29"/>
      <p:italic r:id="rId30"/>
      <p:boldItalic r:id="rId31"/>
    </p:embeddedFont>
    <p:embeddedFont>
      <p:font typeface="Quattrocento Sans" panose="020B0604020202020204" charset="0"/>
      <p:bold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889" userDrawn="1">
          <p15:clr>
            <a:srgbClr val="A4A3A4"/>
          </p15:clr>
        </p15:guide>
        <p15:guide id="2" pos="1039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uglet, Nicole" initials="BN" lastIdx="13" clrIdx="0">
    <p:extLst>
      <p:ext uri="{19B8F6BF-5375-455C-9EA6-DF929625EA0E}">
        <p15:presenceInfo xmlns:p15="http://schemas.microsoft.com/office/powerpoint/2012/main" userId="S-1-5-21-3042462036-3650610443-2986159489-84811" providerId="AD"/>
      </p:ext>
    </p:extLst>
  </p:cmAuthor>
  <p:cmAuthor id="2" name="Buelles, Anni" initials="BA" lastIdx="5" clrIdx="1">
    <p:extLst>
      <p:ext uri="{19B8F6BF-5375-455C-9EA6-DF929625EA0E}">
        <p15:presenceInfo xmlns:p15="http://schemas.microsoft.com/office/powerpoint/2012/main" userId="S-1-5-21-3042462036-3650610443-2986159489-70000" providerId="AD"/>
      </p:ext>
    </p:extLst>
  </p:cmAuthor>
  <p:cmAuthor id="3" name="Banks, Charlotte" initials="BC" lastIdx="1" clrIdx="2">
    <p:extLst>
      <p:ext uri="{19B8F6BF-5375-455C-9EA6-DF929625EA0E}">
        <p15:presenceInfo xmlns:p15="http://schemas.microsoft.com/office/powerpoint/2012/main" userId="S-1-5-21-3042462036-3650610443-2986159489-93948" providerId="AD"/>
      </p:ext>
    </p:extLst>
  </p:cmAuthor>
  <p:cmAuthor id="4" name="Varghese, Betsy" initials="VB" lastIdx="4" clrIdx="3">
    <p:extLst>
      <p:ext uri="{19B8F6BF-5375-455C-9EA6-DF929625EA0E}">
        <p15:presenceInfo xmlns:p15="http://schemas.microsoft.com/office/powerpoint/2012/main" userId="S-1-5-21-3042462036-3650610443-2986159489-97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5735"/>
    <a:srgbClr val="256997"/>
    <a:srgbClr val="DE1E36"/>
    <a:srgbClr val="00849F"/>
    <a:srgbClr val="E6EEF2"/>
    <a:srgbClr val="A8D4DC"/>
    <a:srgbClr val="38761D"/>
    <a:srgbClr val="45818E"/>
    <a:srgbClr val="741B47"/>
    <a:srgbClr val="B45F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8" autoAdjust="0"/>
    <p:restoredTop sz="96530" autoAdjust="0"/>
  </p:normalViewPr>
  <p:slideViewPr>
    <p:cSldViewPr snapToGrid="0">
      <p:cViewPr varScale="1">
        <p:scale>
          <a:sx n="35" d="100"/>
          <a:sy n="35" d="100"/>
        </p:scale>
        <p:origin x="1092" y="138"/>
      </p:cViewPr>
      <p:guideLst>
        <p:guide orient="horz" pos="6889"/>
        <p:guide pos="10391"/>
      </p:guideLst>
    </p:cSldViewPr>
  </p:slideViewPr>
  <p:notesTextViewPr>
    <p:cViewPr>
      <p:scale>
        <a:sx n="1" d="1"/>
        <a:sy n="1" d="1"/>
      </p:scale>
      <p:origin x="0" y="0"/>
    </p:cViewPr>
  </p:notesTextViewPr>
  <p:notesViewPr>
    <p:cSldViewPr snapToGrid="0" showGuides="1">
      <p:cViewPr varScale="1">
        <p:scale>
          <a:sx n="84" d="100"/>
          <a:sy n="84" d="100"/>
        </p:scale>
        <p:origin x="379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21" Type="http://schemas.openxmlformats.org/officeDocument/2006/relationships/font" Target="fonts/font8.fntdata"/><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font" Target="fonts/font2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font" Target="fonts/font1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6-03T14:29:00.895" idx="8">
    <p:pos x="10" y="10"/>
    <p:text>is there a way to combine slides 3 and 4?</p:text>
    <p:extLst>
      <p:ext uri="{C676402C-5697-4E1C-873F-D02D1690AC5C}">
        <p15:threadingInfo xmlns:p15="http://schemas.microsoft.com/office/powerpoint/2012/main" timeZoneBias="240"/>
      </p:ext>
    </p:extLst>
  </p:cm>
  <p:cm authorId="1" dt="2022-06-03T14:39:17.587" idx="10">
    <p:pos x="10" y="146"/>
    <p:text>Its a lot of info....</p:text>
    <p:extLst>
      <p:ext uri="{C676402C-5697-4E1C-873F-D02D1690AC5C}">
        <p15:threadingInfo xmlns:p15="http://schemas.microsoft.com/office/powerpoint/2012/main" timeZoneBias="240">
          <p15:parentCm authorId="1" idx="8"/>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64CAD2BA-07B8-46CB-BABB-5212E9FBDA97}" type="datetimeFigureOut">
              <a:rPr lang="en-CA" smtClean="0"/>
              <a:t>2022-06-13</a:t>
            </a:fld>
            <a:endParaRPr lang="en-CA" dirty="0"/>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87D8F969-1BEF-42B7-8F71-BAF399AD7EFF}" type="slidenum">
              <a:rPr lang="en-CA" smtClean="0"/>
              <a:t>‹#›</a:t>
            </a:fld>
            <a:endParaRPr lang="en-CA" dirty="0"/>
          </a:p>
        </p:txBody>
      </p:sp>
    </p:spTree>
    <p:extLst>
      <p:ext uri="{BB962C8B-B14F-4D97-AF65-F5344CB8AC3E}">
        <p14:creationId xmlns:p14="http://schemas.microsoft.com/office/powerpoint/2010/main" val="19539924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4143587" y="0"/>
            <a:ext cx="3169920" cy="480060"/>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957263" y="720725"/>
            <a:ext cx="5400675"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0"/>
              </a:spcBef>
              <a:spcAft>
                <a:spcPts val="0"/>
              </a:spcAft>
              <a:buSzPts val="1400"/>
              <a:buNone/>
              <a:defRPr sz="41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41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41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41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41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41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41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41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41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0060"/>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62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CA" sz="1300" b="0" i="0" u="none" strike="noStrike" cap="none">
                <a:solidFill>
                  <a:schemeClr val="dk1"/>
                </a:solidFill>
                <a:latin typeface="Calibri"/>
                <a:ea typeface="Calibri"/>
                <a:cs typeface="Calibri"/>
                <a:sym typeface="Calibri"/>
              </a:rPr>
              <a:t>‹#›</a:t>
            </a:fld>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7084501"/>
      </p:ext>
    </p:extLst>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aseline="0" dirty="0" smtClean="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CA" sz="1300" b="0" i="0" u="none" strike="noStrike" cap="none" smtClean="0">
                <a:solidFill>
                  <a:schemeClr val="dk1"/>
                </a:solidFill>
                <a:latin typeface="Calibri"/>
                <a:ea typeface="Calibri"/>
                <a:cs typeface="Calibri"/>
                <a:sym typeface="Calibri"/>
              </a:rPr>
              <a:t>1</a:t>
            </a:fld>
            <a:endParaRPr lang="en-CA"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964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CA" sz="1300" b="0" i="0" u="none" strike="noStrike" cap="none" smtClean="0">
                <a:solidFill>
                  <a:schemeClr val="dk1"/>
                </a:solidFill>
                <a:latin typeface="Calibri"/>
                <a:ea typeface="Calibri"/>
                <a:cs typeface="Calibri"/>
                <a:sym typeface="Calibri"/>
              </a:rPr>
              <a:t>10</a:t>
            </a:fld>
            <a:endParaRPr lang="en-CA"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2609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CA" sz="1300" b="0" i="0" u="none" strike="noStrike" cap="none" smtClean="0">
                <a:solidFill>
                  <a:schemeClr val="dk1"/>
                </a:solidFill>
                <a:latin typeface="Calibri"/>
                <a:ea typeface="Calibri"/>
                <a:cs typeface="Calibri"/>
                <a:sym typeface="Calibri"/>
              </a:rPr>
              <a:t>2</a:t>
            </a:fld>
            <a:endParaRPr lang="en-CA"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8454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CA" sz="1300" b="0" i="0" u="none" strike="noStrike" cap="none" smtClean="0">
                <a:solidFill>
                  <a:schemeClr val="dk1"/>
                </a:solidFill>
                <a:latin typeface="Calibri"/>
                <a:ea typeface="Calibri"/>
                <a:cs typeface="Calibri"/>
                <a:sym typeface="Calibri"/>
              </a:rPr>
              <a:t>3</a:t>
            </a:fld>
            <a:endParaRPr lang="en-CA"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7704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CA" sz="1300" b="0" i="0" u="none" strike="noStrike" cap="none" smtClean="0">
                <a:solidFill>
                  <a:schemeClr val="dk1"/>
                </a:solidFill>
                <a:latin typeface="Calibri"/>
                <a:ea typeface="Calibri"/>
                <a:cs typeface="Calibri"/>
                <a:sym typeface="Calibri"/>
              </a:rPr>
              <a:t>4</a:t>
            </a:fld>
            <a:endParaRPr lang="en-CA"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7782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CA" sz="1300" b="0" i="0" u="none" strike="noStrike" cap="none" smtClean="0">
                <a:solidFill>
                  <a:schemeClr val="dk1"/>
                </a:solidFill>
                <a:latin typeface="Calibri"/>
                <a:ea typeface="Calibri"/>
                <a:cs typeface="Calibri"/>
                <a:sym typeface="Calibri"/>
              </a:rPr>
              <a:t>5</a:t>
            </a:fld>
            <a:endParaRPr lang="en-CA"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995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CA" sz="1300" b="0" i="0" u="none" strike="noStrike" cap="none" smtClean="0">
                <a:solidFill>
                  <a:schemeClr val="dk1"/>
                </a:solidFill>
                <a:latin typeface="Calibri"/>
                <a:ea typeface="Calibri"/>
                <a:cs typeface="Calibri"/>
                <a:sym typeface="Calibri"/>
              </a:rPr>
              <a:t>6</a:t>
            </a:fld>
            <a:endParaRPr lang="en-CA"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3077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CA" sz="1300" b="0" i="0" u="none" strike="noStrike" cap="none" smtClean="0">
                <a:solidFill>
                  <a:schemeClr val="dk1"/>
                </a:solidFill>
                <a:latin typeface="Calibri"/>
                <a:ea typeface="Calibri"/>
                <a:cs typeface="Calibri"/>
                <a:sym typeface="Calibri"/>
              </a:rPr>
              <a:t>7</a:t>
            </a:fld>
            <a:endParaRPr lang="en-CA"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2027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CA" sz="1300" b="0" i="0" u="none" strike="noStrike" cap="none" smtClean="0">
                <a:solidFill>
                  <a:schemeClr val="dk1"/>
                </a:solidFill>
                <a:latin typeface="Calibri"/>
                <a:ea typeface="Calibri"/>
                <a:cs typeface="Calibri"/>
                <a:sym typeface="Calibri"/>
              </a:rPr>
              <a:t>8</a:t>
            </a:fld>
            <a:endParaRPr lang="en-CA"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4644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CA" sz="1300" b="0" i="0" u="none" strike="noStrike" cap="none" smtClean="0">
                <a:solidFill>
                  <a:schemeClr val="dk1"/>
                </a:solidFill>
                <a:latin typeface="Calibri"/>
                <a:ea typeface="Calibri"/>
                <a:cs typeface="Calibri"/>
                <a:sym typeface="Calibri"/>
              </a:rPr>
              <a:t>9</a:t>
            </a:fld>
            <a:endParaRPr lang="en-CA"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3572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Ref idx="1001">
        <a:schemeClr val="bg1"/>
      </p:bgRef>
    </p:bg>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920750" y="1431753"/>
            <a:ext cx="31077000" cy="1588200"/>
          </a:xfrm>
          <a:prstGeom prst="rect">
            <a:avLst/>
          </a:prstGeom>
          <a:noFill/>
          <a:ln>
            <a:noFill/>
          </a:ln>
        </p:spPr>
        <p:txBody>
          <a:bodyPr spcFirstLastPara="1" wrap="square" lIns="91425" tIns="457200" rIns="91425" bIns="91425" anchor="b" anchorCtr="0">
            <a:noAutofit/>
          </a:bodyPr>
          <a:lstStyle>
            <a:lvl1pPr lvl="0" algn="l">
              <a:lnSpc>
                <a:spcPct val="80000"/>
              </a:lnSpc>
              <a:spcBef>
                <a:spcPts val="0"/>
              </a:spcBef>
              <a:spcAft>
                <a:spcPts val="0"/>
              </a:spcAft>
              <a:buClr>
                <a:schemeClr val="accent1"/>
              </a:buClr>
              <a:buSzPts val="8400"/>
              <a:buFont typeface="Quattrocento Sans"/>
              <a:buNone/>
              <a:defRPr sz="9600">
                <a:solidFill>
                  <a:srgbClr val="00849F"/>
                </a:solidFill>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2" name="Google Shape;32;p7"/>
          <p:cNvSpPr txBox="1">
            <a:spLocks noGrp="1"/>
          </p:cNvSpPr>
          <p:nvPr>
            <p:ph type="body" idx="1"/>
          </p:nvPr>
        </p:nvSpPr>
        <p:spPr>
          <a:xfrm>
            <a:off x="914400" y="4838700"/>
            <a:ext cx="15276197" cy="2562986"/>
          </a:xfrm>
          <a:prstGeom prst="rect">
            <a:avLst/>
          </a:prstGeom>
          <a:noFill/>
          <a:ln>
            <a:noFill/>
          </a:ln>
        </p:spPr>
        <p:txBody>
          <a:bodyPr spcFirstLastPara="1" wrap="square" lIns="313500" tIns="156750" rIns="313500" bIns="156750" anchor="b" anchorCtr="0">
            <a:noAutofit/>
          </a:bodyPr>
          <a:lstStyle>
            <a:lvl1pPr marL="457200" lvl="0" indent="-228600" algn="l">
              <a:spcBef>
                <a:spcPts val="1640"/>
              </a:spcBef>
              <a:spcAft>
                <a:spcPts val="0"/>
              </a:spcAft>
              <a:buClr>
                <a:srgbClr val="595959"/>
              </a:buClr>
              <a:buSzPts val="8200"/>
              <a:buNone/>
              <a:defRPr sz="8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914400" lvl="1" indent="-228600" algn="l">
              <a:spcBef>
                <a:spcPts val="1380"/>
              </a:spcBef>
              <a:spcAft>
                <a:spcPts val="0"/>
              </a:spcAft>
              <a:buClr>
                <a:srgbClr val="595959"/>
              </a:buClr>
              <a:buSzPts val="6900"/>
              <a:buNone/>
              <a:defRPr sz="6900" b="1"/>
            </a:lvl2pPr>
            <a:lvl3pPr marL="1371600" lvl="2" indent="-228600" algn="l">
              <a:spcBef>
                <a:spcPts val="1240"/>
              </a:spcBef>
              <a:spcAft>
                <a:spcPts val="0"/>
              </a:spcAft>
              <a:buClr>
                <a:srgbClr val="595959"/>
              </a:buClr>
              <a:buSzPts val="6200"/>
              <a:buNone/>
              <a:defRPr sz="6200" b="1"/>
            </a:lvl3pPr>
            <a:lvl4pPr marL="1828800" lvl="3" indent="-228600" algn="l">
              <a:spcBef>
                <a:spcPts val="1100"/>
              </a:spcBef>
              <a:spcAft>
                <a:spcPts val="0"/>
              </a:spcAft>
              <a:buClr>
                <a:srgbClr val="595959"/>
              </a:buClr>
              <a:buSzPts val="5500"/>
              <a:buNone/>
              <a:defRPr sz="5500" b="1"/>
            </a:lvl4pPr>
            <a:lvl5pPr marL="2286000" lvl="4" indent="-228600" algn="l">
              <a:spcBef>
                <a:spcPts val="1100"/>
              </a:spcBef>
              <a:spcAft>
                <a:spcPts val="0"/>
              </a:spcAft>
              <a:buClr>
                <a:srgbClr val="595959"/>
              </a:buClr>
              <a:buSzPts val="5500"/>
              <a:buNone/>
              <a:defRPr sz="5500" b="1"/>
            </a:lvl5pPr>
            <a:lvl6pPr marL="2743200" lvl="5" indent="-228600" algn="l">
              <a:spcBef>
                <a:spcPts val="1100"/>
              </a:spcBef>
              <a:spcAft>
                <a:spcPts val="0"/>
              </a:spcAft>
              <a:buClr>
                <a:schemeClr val="dk1"/>
              </a:buClr>
              <a:buSzPts val="5500"/>
              <a:buNone/>
              <a:defRPr sz="5500" b="1"/>
            </a:lvl6pPr>
            <a:lvl7pPr marL="3200400" lvl="6" indent="-228600" algn="l">
              <a:spcBef>
                <a:spcPts val="1100"/>
              </a:spcBef>
              <a:spcAft>
                <a:spcPts val="0"/>
              </a:spcAft>
              <a:buClr>
                <a:schemeClr val="dk1"/>
              </a:buClr>
              <a:buSzPts val="5500"/>
              <a:buNone/>
              <a:defRPr sz="5500" b="1"/>
            </a:lvl7pPr>
            <a:lvl8pPr marL="3657600" lvl="7" indent="-228600" algn="l">
              <a:spcBef>
                <a:spcPts val="1100"/>
              </a:spcBef>
              <a:spcAft>
                <a:spcPts val="0"/>
              </a:spcAft>
              <a:buClr>
                <a:schemeClr val="dk1"/>
              </a:buClr>
              <a:buSzPts val="5500"/>
              <a:buNone/>
              <a:defRPr sz="5500" b="1"/>
            </a:lvl8pPr>
            <a:lvl9pPr marL="4114800" lvl="8" indent="-228600" algn="l">
              <a:spcBef>
                <a:spcPts val="1100"/>
              </a:spcBef>
              <a:spcAft>
                <a:spcPts val="0"/>
              </a:spcAft>
              <a:buClr>
                <a:schemeClr val="dk1"/>
              </a:buClr>
              <a:buSzPts val="5500"/>
              <a:buNone/>
              <a:defRPr sz="5500" b="1"/>
            </a:lvl9pPr>
          </a:lstStyle>
          <a:p>
            <a:endParaRPr dirty="0"/>
          </a:p>
        </p:txBody>
      </p:sp>
      <p:sp>
        <p:nvSpPr>
          <p:cNvPr id="33" name="Google Shape;33;p7"/>
          <p:cNvSpPr txBox="1">
            <a:spLocks noGrp="1"/>
          </p:cNvSpPr>
          <p:nvPr>
            <p:ph type="body" idx="2"/>
          </p:nvPr>
        </p:nvSpPr>
        <p:spPr>
          <a:xfrm>
            <a:off x="927100" y="7467600"/>
            <a:ext cx="15263497" cy="13586320"/>
          </a:xfrm>
          <a:prstGeom prst="rect">
            <a:avLst/>
          </a:prstGeom>
          <a:noFill/>
          <a:ln>
            <a:noFill/>
          </a:ln>
        </p:spPr>
        <p:txBody>
          <a:bodyPr spcFirstLastPara="1" wrap="square" lIns="313500" tIns="156750" rIns="313500" bIns="156750" anchor="t" anchorCtr="0">
            <a:noAutofit/>
          </a:bodyPr>
          <a:lstStyle>
            <a:lvl1pPr marL="457200" lvl="0" indent="-749300" algn="l">
              <a:spcBef>
                <a:spcPts val="1640"/>
              </a:spcBef>
              <a:spcAft>
                <a:spcPts val="0"/>
              </a:spcAft>
              <a:buClr>
                <a:srgbClr val="595959"/>
              </a:buClr>
              <a:buSzPts val="8200"/>
              <a:buChar char="•"/>
              <a:defRPr sz="8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914400" lvl="1" indent="-666750" algn="l">
              <a:spcBef>
                <a:spcPts val="1380"/>
              </a:spcBef>
              <a:spcAft>
                <a:spcPts val="0"/>
              </a:spcAft>
              <a:buClr>
                <a:srgbClr val="595959"/>
              </a:buClr>
              <a:buSzPts val="6900"/>
              <a:buChar char="–"/>
              <a:defRPr sz="6900"/>
            </a:lvl2pPr>
            <a:lvl3pPr marL="1371600" lvl="2" indent="-622300" algn="l">
              <a:spcBef>
                <a:spcPts val="1240"/>
              </a:spcBef>
              <a:spcAft>
                <a:spcPts val="0"/>
              </a:spcAft>
              <a:buClr>
                <a:srgbClr val="595959"/>
              </a:buClr>
              <a:buSzPts val="6200"/>
              <a:buChar char="•"/>
              <a:defRPr sz="6200"/>
            </a:lvl3pPr>
            <a:lvl4pPr marL="1828800" lvl="3" indent="-577850" algn="l">
              <a:spcBef>
                <a:spcPts val="1100"/>
              </a:spcBef>
              <a:spcAft>
                <a:spcPts val="0"/>
              </a:spcAft>
              <a:buClr>
                <a:srgbClr val="595959"/>
              </a:buClr>
              <a:buSzPts val="5500"/>
              <a:buChar char="–"/>
              <a:defRPr sz="5500"/>
            </a:lvl4pPr>
            <a:lvl5pPr marL="2286000" lvl="4" indent="-577850" algn="l">
              <a:spcBef>
                <a:spcPts val="1100"/>
              </a:spcBef>
              <a:spcAft>
                <a:spcPts val="0"/>
              </a:spcAft>
              <a:buClr>
                <a:srgbClr val="595959"/>
              </a:buClr>
              <a:buSzPts val="5500"/>
              <a:buChar char="»"/>
              <a:defRPr sz="5500"/>
            </a:lvl5pPr>
            <a:lvl6pPr marL="2743200" lvl="5" indent="-577850" algn="l">
              <a:spcBef>
                <a:spcPts val="1100"/>
              </a:spcBef>
              <a:spcAft>
                <a:spcPts val="0"/>
              </a:spcAft>
              <a:buClr>
                <a:schemeClr val="dk1"/>
              </a:buClr>
              <a:buSzPts val="5500"/>
              <a:buChar char="•"/>
              <a:defRPr sz="5500"/>
            </a:lvl6pPr>
            <a:lvl7pPr marL="3200400" lvl="6" indent="-577850" algn="l">
              <a:spcBef>
                <a:spcPts val="1100"/>
              </a:spcBef>
              <a:spcAft>
                <a:spcPts val="0"/>
              </a:spcAft>
              <a:buClr>
                <a:schemeClr val="dk1"/>
              </a:buClr>
              <a:buSzPts val="5500"/>
              <a:buChar char="•"/>
              <a:defRPr sz="5500"/>
            </a:lvl7pPr>
            <a:lvl8pPr marL="3657600" lvl="7" indent="-577850" algn="l">
              <a:spcBef>
                <a:spcPts val="1100"/>
              </a:spcBef>
              <a:spcAft>
                <a:spcPts val="0"/>
              </a:spcAft>
              <a:buClr>
                <a:schemeClr val="dk1"/>
              </a:buClr>
              <a:buSzPts val="5500"/>
              <a:buChar char="•"/>
              <a:defRPr sz="5500"/>
            </a:lvl8pPr>
            <a:lvl9pPr marL="4114800" lvl="8" indent="-577850" algn="l">
              <a:spcBef>
                <a:spcPts val="1100"/>
              </a:spcBef>
              <a:spcAft>
                <a:spcPts val="0"/>
              </a:spcAft>
              <a:buClr>
                <a:schemeClr val="dk1"/>
              </a:buClr>
              <a:buSzPts val="5500"/>
              <a:buChar char="•"/>
              <a:defRPr sz="5500"/>
            </a:lvl9pPr>
          </a:lstStyle>
          <a:p>
            <a:endParaRPr dirty="0"/>
          </a:p>
        </p:txBody>
      </p:sp>
      <p:sp>
        <p:nvSpPr>
          <p:cNvPr id="34" name="Google Shape;34;p7"/>
          <p:cNvSpPr txBox="1">
            <a:spLocks noGrp="1"/>
          </p:cNvSpPr>
          <p:nvPr>
            <p:ph type="body" idx="3"/>
          </p:nvPr>
        </p:nvSpPr>
        <p:spPr>
          <a:xfrm>
            <a:off x="16722092" y="4838700"/>
            <a:ext cx="15281908" cy="2562986"/>
          </a:xfrm>
          <a:prstGeom prst="rect">
            <a:avLst/>
          </a:prstGeom>
          <a:noFill/>
          <a:ln>
            <a:noFill/>
          </a:ln>
        </p:spPr>
        <p:txBody>
          <a:bodyPr spcFirstLastPara="1" wrap="square" lIns="313500" tIns="156750" rIns="313500" bIns="156750" anchor="b" anchorCtr="0">
            <a:noAutofit/>
          </a:bodyPr>
          <a:lstStyle>
            <a:lvl1pPr marL="457200" lvl="0" indent="-228600" algn="l">
              <a:spcBef>
                <a:spcPts val="1640"/>
              </a:spcBef>
              <a:spcAft>
                <a:spcPts val="0"/>
              </a:spcAft>
              <a:buClr>
                <a:srgbClr val="595959"/>
              </a:buClr>
              <a:buSzPts val="8200"/>
              <a:buNone/>
              <a:defRPr sz="8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914400" lvl="1" indent="-228600" algn="l">
              <a:spcBef>
                <a:spcPts val="1380"/>
              </a:spcBef>
              <a:spcAft>
                <a:spcPts val="0"/>
              </a:spcAft>
              <a:buClr>
                <a:srgbClr val="595959"/>
              </a:buClr>
              <a:buSzPts val="6900"/>
              <a:buNone/>
              <a:defRPr sz="6900" b="1"/>
            </a:lvl2pPr>
            <a:lvl3pPr marL="1371600" lvl="2" indent="-228600" algn="l">
              <a:spcBef>
                <a:spcPts val="1240"/>
              </a:spcBef>
              <a:spcAft>
                <a:spcPts val="0"/>
              </a:spcAft>
              <a:buClr>
                <a:srgbClr val="595959"/>
              </a:buClr>
              <a:buSzPts val="6200"/>
              <a:buNone/>
              <a:defRPr sz="6200" b="1"/>
            </a:lvl3pPr>
            <a:lvl4pPr marL="1828800" lvl="3" indent="-228600" algn="l">
              <a:spcBef>
                <a:spcPts val="1100"/>
              </a:spcBef>
              <a:spcAft>
                <a:spcPts val="0"/>
              </a:spcAft>
              <a:buClr>
                <a:srgbClr val="595959"/>
              </a:buClr>
              <a:buSzPts val="5500"/>
              <a:buNone/>
              <a:defRPr sz="5500" b="1"/>
            </a:lvl4pPr>
            <a:lvl5pPr marL="2286000" lvl="4" indent="-228600" algn="l">
              <a:spcBef>
                <a:spcPts val="1100"/>
              </a:spcBef>
              <a:spcAft>
                <a:spcPts val="0"/>
              </a:spcAft>
              <a:buClr>
                <a:srgbClr val="595959"/>
              </a:buClr>
              <a:buSzPts val="5500"/>
              <a:buNone/>
              <a:defRPr sz="5500" b="1"/>
            </a:lvl5pPr>
            <a:lvl6pPr marL="2743200" lvl="5" indent="-228600" algn="l">
              <a:spcBef>
                <a:spcPts val="1100"/>
              </a:spcBef>
              <a:spcAft>
                <a:spcPts val="0"/>
              </a:spcAft>
              <a:buClr>
                <a:schemeClr val="dk1"/>
              </a:buClr>
              <a:buSzPts val="5500"/>
              <a:buNone/>
              <a:defRPr sz="5500" b="1"/>
            </a:lvl6pPr>
            <a:lvl7pPr marL="3200400" lvl="6" indent="-228600" algn="l">
              <a:spcBef>
                <a:spcPts val="1100"/>
              </a:spcBef>
              <a:spcAft>
                <a:spcPts val="0"/>
              </a:spcAft>
              <a:buClr>
                <a:schemeClr val="dk1"/>
              </a:buClr>
              <a:buSzPts val="5500"/>
              <a:buNone/>
              <a:defRPr sz="5500" b="1"/>
            </a:lvl7pPr>
            <a:lvl8pPr marL="3657600" lvl="7" indent="-228600" algn="l">
              <a:spcBef>
                <a:spcPts val="1100"/>
              </a:spcBef>
              <a:spcAft>
                <a:spcPts val="0"/>
              </a:spcAft>
              <a:buClr>
                <a:schemeClr val="dk1"/>
              </a:buClr>
              <a:buSzPts val="5500"/>
              <a:buNone/>
              <a:defRPr sz="5500" b="1"/>
            </a:lvl8pPr>
            <a:lvl9pPr marL="4114800" lvl="8" indent="-228600" algn="l">
              <a:spcBef>
                <a:spcPts val="1100"/>
              </a:spcBef>
              <a:spcAft>
                <a:spcPts val="0"/>
              </a:spcAft>
              <a:buClr>
                <a:schemeClr val="dk1"/>
              </a:buClr>
              <a:buSzPts val="5500"/>
              <a:buNone/>
              <a:defRPr sz="5500" b="1"/>
            </a:lvl9pPr>
          </a:lstStyle>
          <a:p>
            <a:endParaRPr dirty="0"/>
          </a:p>
        </p:txBody>
      </p:sp>
      <p:sp>
        <p:nvSpPr>
          <p:cNvPr id="35" name="Google Shape;35;p7"/>
          <p:cNvSpPr txBox="1">
            <a:spLocks noGrp="1"/>
          </p:cNvSpPr>
          <p:nvPr>
            <p:ph type="body" idx="4"/>
          </p:nvPr>
        </p:nvSpPr>
        <p:spPr>
          <a:xfrm>
            <a:off x="16722092" y="7467600"/>
            <a:ext cx="15281908" cy="13586320"/>
          </a:xfrm>
          <a:prstGeom prst="rect">
            <a:avLst/>
          </a:prstGeom>
          <a:noFill/>
          <a:ln>
            <a:noFill/>
          </a:ln>
        </p:spPr>
        <p:txBody>
          <a:bodyPr spcFirstLastPara="1" wrap="square" lIns="313500" tIns="156750" rIns="313500" bIns="156750" anchor="t" anchorCtr="0">
            <a:noAutofit/>
          </a:bodyPr>
          <a:lstStyle>
            <a:lvl1pPr marL="457200" lvl="0" indent="-749300" algn="l">
              <a:spcBef>
                <a:spcPts val="1640"/>
              </a:spcBef>
              <a:spcAft>
                <a:spcPts val="0"/>
              </a:spcAft>
              <a:buClr>
                <a:srgbClr val="595959"/>
              </a:buClr>
              <a:buSzPts val="8200"/>
              <a:buChar char="•"/>
              <a:defRPr sz="8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914400" lvl="1" indent="-666750" algn="l">
              <a:spcBef>
                <a:spcPts val="1380"/>
              </a:spcBef>
              <a:spcAft>
                <a:spcPts val="0"/>
              </a:spcAft>
              <a:buClr>
                <a:srgbClr val="595959"/>
              </a:buClr>
              <a:buSzPts val="6900"/>
              <a:buChar char="–"/>
              <a:defRPr sz="6900"/>
            </a:lvl2pPr>
            <a:lvl3pPr marL="1371600" lvl="2" indent="-622300" algn="l">
              <a:spcBef>
                <a:spcPts val="1240"/>
              </a:spcBef>
              <a:spcAft>
                <a:spcPts val="0"/>
              </a:spcAft>
              <a:buClr>
                <a:srgbClr val="595959"/>
              </a:buClr>
              <a:buSzPts val="6200"/>
              <a:buChar char="•"/>
              <a:defRPr sz="6200"/>
            </a:lvl3pPr>
            <a:lvl4pPr marL="1828800" lvl="3" indent="-577850" algn="l">
              <a:spcBef>
                <a:spcPts val="1100"/>
              </a:spcBef>
              <a:spcAft>
                <a:spcPts val="0"/>
              </a:spcAft>
              <a:buClr>
                <a:srgbClr val="595959"/>
              </a:buClr>
              <a:buSzPts val="5500"/>
              <a:buChar char="–"/>
              <a:defRPr sz="5500"/>
            </a:lvl4pPr>
            <a:lvl5pPr marL="2286000" lvl="4" indent="-577850" algn="l">
              <a:spcBef>
                <a:spcPts val="1100"/>
              </a:spcBef>
              <a:spcAft>
                <a:spcPts val="0"/>
              </a:spcAft>
              <a:buClr>
                <a:srgbClr val="595959"/>
              </a:buClr>
              <a:buSzPts val="5500"/>
              <a:buChar char="»"/>
              <a:defRPr sz="5500"/>
            </a:lvl5pPr>
            <a:lvl6pPr marL="2743200" lvl="5" indent="-577850" algn="l">
              <a:spcBef>
                <a:spcPts val="1100"/>
              </a:spcBef>
              <a:spcAft>
                <a:spcPts val="0"/>
              </a:spcAft>
              <a:buClr>
                <a:schemeClr val="dk1"/>
              </a:buClr>
              <a:buSzPts val="5500"/>
              <a:buChar char="•"/>
              <a:defRPr sz="5500"/>
            </a:lvl6pPr>
            <a:lvl7pPr marL="3200400" lvl="6" indent="-577850" algn="l">
              <a:spcBef>
                <a:spcPts val="1100"/>
              </a:spcBef>
              <a:spcAft>
                <a:spcPts val="0"/>
              </a:spcAft>
              <a:buClr>
                <a:schemeClr val="dk1"/>
              </a:buClr>
              <a:buSzPts val="5500"/>
              <a:buChar char="•"/>
              <a:defRPr sz="5500"/>
            </a:lvl7pPr>
            <a:lvl8pPr marL="3657600" lvl="7" indent="-577850" algn="l">
              <a:spcBef>
                <a:spcPts val="1100"/>
              </a:spcBef>
              <a:spcAft>
                <a:spcPts val="0"/>
              </a:spcAft>
              <a:buClr>
                <a:schemeClr val="dk1"/>
              </a:buClr>
              <a:buSzPts val="5500"/>
              <a:buChar char="•"/>
              <a:defRPr sz="5500"/>
            </a:lvl8pPr>
            <a:lvl9pPr marL="4114800" lvl="8" indent="-577850" algn="l">
              <a:spcBef>
                <a:spcPts val="1100"/>
              </a:spcBef>
              <a:spcAft>
                <a:spcPts val="0"/>
              </a:spcAft>
              <a:buClr>
                <a:schemeClr val="dk1"/>
              </a:buClr>
              <a:buSzPts val="5500"/>
              <a:buChar char="•"/>
              <a:defRPr sz="5500"/>
            </a:lvl9pPr>
          </a:lstStyle>
          <a:p>
            <a:endParaRPr dirty="0"/>
          </a:p>
        </p:txBody>
      </p:sp>
      <p:pic>
        <p:nvPicPr>
          <p:cNvPr id="8" name="Picture 4" descr="https://lh4.googleusercontent.com/xlLPuUGDCKo-lavrisGlSV2q2GOZ9J-QjFtillYgAs65JPqbxmof8JfrQ73TNNOCBkvrrJT5yagzdTEkTDN1XjxNIDRkukRfrKZLEeqOKrkS-Vr7WI4m6Yufwz-YMMC3b6c3eH7VJBi5IO_hX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198107" y="19839414"/>
            <a:ext cx="1799643" cy="10819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843762" y="19784562"/>
            <a:ext cx="3119718" cy="124663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bg>
      <p:bgPr>
        <a:blipFill dpi="0" rotWithShape="1">
          <a:blip r:embed="rId2">
            <a:alphaModFix amt="20000"/>
            <a:lum/>
          </a:blip>
          <a:srcRect/>
          <a:stretch>
            <a:fillRect/>
          </a:stretch>
        </a:blipFill>
        <a:effectLst/>
      </p:bgPr>
    </p:bg>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920750" y="1431753"/>
            <a:ext cx="31077000" cy="1588200"/>
          </a:xfrm>
          <a:prstGeom prst="rect">
            <a:avLst/>
          </a:prstGeom>
          <a:noFill/>
          <a:ln>
            <a:noFill/>
          </a:ln>
        </p:spPr>
        <p:txBody>
          <a:bodyPr spcFirstLastPara="1" wrap="square" lIns="91425" tIns="457200" rIns="91425" bIns="91425" anchor="b" anchorCtr="0">
            <a:noAutofit/>
          </a:bodyPr>
          <a:lstStyle>
            <a:lvl1pPr lvl="0" algn="l">
              <a:lnSpc>
                <a:spcPct val="80000"/>
              </a:lnSpc>
              <a:spcBef>
                <a:spcPts val="0"/>
              </a:spcBef>
              <a:spcAft>
                <a:spcPts val="0"/>
              </a:spcAft>
              <a:buClr>
                <a:schemeClr val="accent1"/>
              </a:buClr>
              <a:buSzPts val="8400"/>
              <a:buFont typeface="Quattrocento Sans"/>
              <a:buNone/>
              <a:defRPr sz="9600">
                <a:solidFill>
                  <a:srgbClr val="00849F"/>
                </a:solidFill>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8" name="Picture 4" descr="https://lh4.googleusercontent.com/xlLPuUGDCKo-lavrisGlSV2q2GOZ9J-QjFtillYgAs65JPqbxmof8JfrQ73TNNOCBkvrrJT5yagzdTEkTDN1XjxNIDRkukRfrKZLEeqOKrkS-Vr7WI4m6Yufwz-YMMC3b6c3eH7VJBi5IO_hXA"/>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198107" y="19839414"/>
            <a:ext cx="1799643" cy="10819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843762" y="19784562"/>
            <a:ext cx="3119718" cy="1246638"/>
          </a:xfrm>
          <a:prstGeom prst="rect">
            <a:avLst/>
          </a:prstGeom>
        </p:spPr>
      </p:pic>
    </p:spTree>
    <p:extLst>
      <p:ext uri="{BB962C8B-B14F-4D97-AF65-F5344CB8AC3E}">
        <p14:creationId xmlns:p14="http://schemas.microsoft.com/office/powerpoint/2010/main" val="43187185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920750" y="1431753"/>
            <a:ext cx="31077000" cy="1588200"/>
          </a:xfrm>
          <a:prstGeom prst="rect">
            <a:avLst/>
          </a:prstGeom>
          <a:noFill/>
          <a:ln>
            <a:noFill/>
          </a:ln>
        </p:spPr>
        <p:txBody>
          <a:bodyPr spcFirstLastPara="1" wrap="square" lIns="91425" tIns="457200" rIns="91425" bIns="91425" anchor="ctr" anchorCtr="0">
            <a:noAutofit/>
          </a:bodyPr>
          <a:lstStyle>
            <a:lvl1pPr lvl="0" algn="l">
              <a:lnSpc>
                <a:spcPct val="80000"/>
              </a:lnSpc>
              <a:spcBef>
                <a:spcPts val="0"/>
              </a:spcBef>
              <a:spcAft>
                <a:spcPts val="0"/>
              </a:spcAft>
              <a:buClr>
                <a:schemeClr val="accent1"/>
              </a:buClr>
              <a:buSzPts val="8400"/>
              <a:buFont typeface="Quattrocento Sans"/>
              <a:buNone/>
              <a:defRPr sz="9600">
                <a:solidFill>
                  <a:srgbClr val="00849F"/>
                </a:solidFill>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8" name="Picture 4" descr="https://lh4.googleusercontent.com/xlLPuUGDCKo-lavrisGlSV2q2GOZ9J-QjFtillYgAs65JPqbxmof8JfrQ73TNNOCBkvrrJT5yagzdTEkTDN1XjxNIDRkukRfrKZLEeqOKrkS-Vr7WI4m6Yufwz-YMMC3b6c3eH7VJBi5IO_hX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198107" y="19839414"/>
            <a:ext cx="1799643" cy="10819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843762" y="19784562"/>
            <a:ext cx="3119718" cy="1246638"/>
          </a:xfrm>
          <a:prstGeom prst="rect">
            <a:avLst/>
          </a:prstGeom>
        </p:spPr>
      </p:pic>
    </p:spTree>
    <p:extLst>
      <p:ext uri="{BB962C8B-B14F-4D97-AF65-F5344CB8AC3E}">
        <p14:creationId xmlns:p14="http://schemas.microsoft.com/office/powerpoint/2010/main" val="2798206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30"/>
        <p:cNvGrpSpPr/>
        <p:nvPr/>
      </p:nvGrpSpPr>
      <p:grpSpPr>
        <a:xfrm>
          <a:off x="0" y="0"/>
          <a:ext cx="0" cy="0"/>
          <a:chOff x="0" y="0"/>
          <a:chExt cx="0" cy="0"/>
        </a:xfrm>
      </p:grpSpPr>
      <p:sp>
        <p:nvSpPr>
          <p:cNvPr id="2" name="Title 1"/>
          <p:cNvSpPr>
            <a:spLocks noGrp="1"/>
          </p:cNvSpPr>
          <p:nvPr>
            <p:ph type="title"/>
          </p:nvPr>
        </p:nvSpPr>
        <p:spPr/>
        <p:txBody>
          <a:bodyPr/>
          <a:lstStyle>
            <a:lvl1pPr>
              <a:defRPr sz="9600">
                <a:solidFill>
                  <a:srgbClr val="00849F"/>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t>Click to edit Master title style</a:t>
            </a:r>
            <a:endParaRPr lang="en-CA" dirty="0"/>
          </a:p>
        </p:txBody>
      </p:sp>
    </p:spTree>
    <p:extLst>
      <p:ext uri="{BB962C8B-B14F-4D97-AF65-F5344CB8AC3E}">
        <p14:creationId xmlns:p14="http://schemas.microsoft.com/office/powerpoint/2010/main" val="20697832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920750" y="1431753"/>
            <a:ext cx="31077000" cy="1588200"/>
          </a:xfrm>
          <a:prstGeom prst="rect">
            <a:avLst/>
          </a:prstGeom>
          <a:noFill/>
          <a:ln>
            <a:noFill/>
          </a:ln>
        </p:spPr>
        <p:txBody>
          <a:bodyPr spcFirstLastPara="1" wrap="square" lIns="91425" tIns="457200" rIns="91425" bIns="91425" anchor="b" anchorCtr="0">
            <a:noAutofit/>
          </a:bodyPr>
          <a:lstStyle>
            <a:lvl1pPr marR="0" lvl="0" algn="l" rtl="0">
              <a:lnSpc>
                <a:spcPct val="80000"/>
              </a:lnSpc>
              <a:spcBef>
                <a:spcPts val="0"/>
              </a:spcBef>
              <a:spcAft>
                <a:spcPts val="0"/>
              </a:spcAft>
              <a:buClr>
                <a:srgbClr val="ED1C24"/>
              </a:buClr>
              <a:buSzPts val="8400"/>
              <a:buFont typeface="Raleway Thin"/>
              <a:buNone/>
              <a:defRPr sz="8400" i="0" u="none" strike="noStrike" cap="none">
                <a:solidFill>
                  <a:srgbClr val="ED1C24"/>
                </a:solidFill>
                <a:latin typeface="Raleway Thin"/>
                <a:ea typeface="Raleway Thin"/>
                <a:cs typeface="Raleway Thin"/>
                <a:sym typeface="Raleway Th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914400" y="4838700"/>
            <a:ext cx="31089601" cy="16168985"/>
          </a:xfrm>
          <a:prstGeom prst="rect">
            <a:avLst/>
          </a:prstGeom>
          <a:noFill/>
          <a:ln>
            <a:noFill/>
          </a:ln>
        </p:spPr>
        <p:txBody>
          <a:bodyPr spcFirstLastPara="1" wrap="square" lIns="313500" tIns="156750" rIns="313500" bIns="156750" anchor="t" anchorCtr="0">
            <a:noAutofit/>
          </a:bodyPr>
          <a:lstStyle>
            <a:lvl1pPr marL="457200" marR="0" lvl="0" indent="-685800" algn="l" rtl="0">
              <a:spcBef>
                <a:spcPts val="1440"/>
              </a:spcBef>
              <a:spcAft>
                <a:spcPts val="0"/>
              </a:spcAft>
              <a:buClr>
                <a:srgbClr val="4BB7DC"/>
              </a:buClr>
              <a:buSzPts val="7200"/>
              <a:buFont typeface="Roboto"/>
              <a:buChar char="•"/>
              <a:defRPr sz="7200" i="0" u="none" strike="noStrike" cap="none">
                <a:solidFill>
                  <a:srgbClr val="4BB7DC"/>
                </a:solidFill>
                <a:latin typeface="Roboto"/>
                <a:ea typeface="Roboto"/>
                <a:cs typeface="Roboto"/>
                <a:sym typeface="Roboto"/>
              </a:defRPr>
            </a:lvl1pPr>
            <a:lvl2pPr marL="914400" marR="0" lvl="1" indent="-647700" algn="l" rtl="0">
              <a:spcBef>
                <a:spcPts val="1320"/>
              </a:spcBef>
              <a:spcAft>
                <a:spcPts val="0"/>
              </a:spcAft>
              <a:buClr>
                <a:srgbClr val="666666"/>
              </a:buClr>
              <a:buSzPts val="6600"/>
              <a:buFont typeface="Roboto"/>
              <a:buChar char="–"/>
              <a:defRPr sz="6600" i="0" u="none" strike="noStrike" cap="none">
                <a:solidFill>
                  <a:srgbClr val="666666"/>
                </a:solidFill>
                <a:latin typeface="Roboto"/>
                <a:ea typeface="Roboto"/>
                <a:cs typeface="Roboto"/>
                <a:sym typeface="Roboto"/>
              </a:defRPr>
            </a:lvl2pPr>
            <a:lvl3pPr marL="1371600" marR="0" lvl="2" indent="-609600" algn="l" rtl="0">
              <a:spcBef>
                <a:spcPts val="1200"/>
              </a:spcBef>
              <a:spcAft>
                <a:spcPts val="0"/>
              </a:spcAft>
              <a:buClr>
                <a:srgbClr val="666666"/>
              </a:buClr>
              <a:buSzPts val="6000"/>
              <a:buFont typeface="Roboto"/>
              <a:buChar char="•"/>
              <a:defRPr sz="6000" i="0" u="none" strike="noStrike" cap="none">
                <a:solidFill>
                  <a:srgbClr val="666666"/>
                </a:solidFill>
                <a:latin typeface="Roboto"/>
                <a:ea typeface="Roboto"/>
                <a:cs typeface="Roboto"/>
                <a:sym typeface="Roboto"/>
              </a:defRPr>
            </a:lvl3pPr>
            <a:lvl4pPr marL="1828800" marR="0" lvl="3" indent="-533400" algn="l" rtl="0">
              <a:spcBef>
                <a:spcPts val="960"/>
              </a:spcBef>
              <a:spcAft>
                <a:spcPts val="0"/>
              </a:spcAft>
              <a:buClr>
                <a:srgbClr val="666666"/>
              </a:buClr>
              <a:buSzPts val="4800"/>
              <a:buFont typeface="Roboto"/>
              <a:buChar char="–"/>
              <a:defRPr sz="4800" i="0" u="none" strike="noStrike" cap="none">
                <a:solidFill>
                  <a:srgbClr val="666666"/>
                </a:solidFill>
                <a:latin typeface="Roboto"/>
                <a:ea typeface="Roboto"/>
                <a:cs typeface="Roboto"/>
                <a:sym typeface="Roboto"/>
              </a:defRPr>
            </a:lvl4pPr>
            <a:lvl5pPr marL="2286000" marR="0" lvl="4" indent="-533400" algn="l" rtl="0">
              <a:spcBef>
                <a:spcPts val="960"/>
              </a:spcBef>
              <a:spcAft>
                <a:spcPts val="0"/>
              </a:spcAft>
              <a:buClr>
                <a:srgbClr val="666666"/>
              </a:buClr>
              <a:buSzPts val="4800"/>
              <a:buFont typeface="Roboto"/>
              <a:buChar char="»"/>
              <a:defRPr sz="4800" i="0" u="none" strike="noStrike" cap="none">
                <a:solidFill>
                  <a:srgbClr val="666666"/>
                </a:solidFill>
                <a:latin typeface="Roboto"/>
                <a:ea typeface="Roboto"/>
                <a:cs typeface="Roboto"/>
                <a:sym typeface="Roboto"/>
              </a:defRPr>
            </a:lvl5pPr>
            <a:lvl6pPr marL="2743200" marR="0" lvl="5" indent="-666750" algn="l" rtl="0">
              <a:spcBef>
                <a:spcPts val="1380"/>
              </a:spcBef>
              <a:spcAft>
                <a:spcPts val="0"/>
              </a:spcAft>
              <a:buClr>
                <a:srgbClr val="666666"/>
              </a:buClr>
              <a:buSzPts val="6900"/>
              <a:buFont typeface="Roboto"/>
              <a:buChar char="•"/>
              <a:defRPr sz="6900" i="0" u="none" strike="noStrike" cap="none">
                <a:solidFill>
                  <a:srgbClr val="666666"/>
                </a:solidFill>
                <a:latin typeface="Roboto"/>
                <a:ea typeface="Roboto"/>
                <a:cs typeface="Roboto"/>
                <a:sym typeface="Roboto"/>
              </a:defRPr>
            </a:lvl6pPr>
            <a:lvl7pPr marL="3200400" marR="0" lvl="6" indent="-666750" algn="l" rtl="0">
              <a:spcBef>
                <a:spcPts val="1380"/>
              </a:spcBef>
              <a:spcAft>
                <a:spcPts val="0"/>
              </a:spcAft>
              <a:buClr>
                <a:srgbClr val="666666"/>
              </a:buClr>
              <a:buSzPts val="6900"/>
              <a:buFont typeface="Roboto"/>
              <a:buChar char="•"/>
              <a:defRPr sz="6900" i="0" u="none" strike="noStrike" cap="none">
                <a:solidFill>
                  <a:srgbClr val="666666"/>
                </a:solidFill>
                <a:latin typeface="Roboto"/>
                <a:ea typeface="Roboto"/>
                <a:cs typeface="Roboto"/>
                <a:sym typeface="Roboto"/>
              </a:defRPr>
            </a:lvl7pPr>
            <a:lvl8pPr marL="3657600" marR="0" lvl="7" indent="-666750" algn="l" rtl="0">
              <a:spcBef>
                <a:spcPts val="1380"/>
              </a:spcBef>
              <a:spcAft>
                <a:spcPts val="0"/>
              </a:spcAft>
              <a:buClr>
                <a:srgbClr val="666666"/>
              </a:buClr>
              <a:buSzPts val="6900"/>
              <a:buFont typeface="Roboto"/>
              <a:buChar char="•"/>
              <a:defRPr sz="6900" i="0" u="none" strike="noStrike" cap="none">
                <a:solidFill>
                  <a:srgbClr val="666666"/>
                </a:solidFill>
                <a:latin typeface="Roboto"/>
                <a:ea typeface="Roboto"/>
                <a:cs typeface="Roboto"/>
                <a:sym typeface="Roboto"/>
              </a:defRPr>
            </a:lvl8pPr>
            <a:lvl9pPr marL="4114800" marR="0" lvl="8" indent="-666750" algn="l" rtl="0">
              <a:spcBef>
                <a:spcPts val="1380"/>
              </a:spcBef>
              <a:spcAft>
                <a:spcPts val="0"/>
              </a:spcAft>
              <a:buClr>
                <a:srgbClr val="666666"/>
              </a:buClr>
              <a:buSzPts val="6900"/>
              <a:buFont typeface="Roboto"/>
              <a:buChar char="•"/>
              <a:defRPr sz="6900" i="0" u="none" strike="noStrike" cap="none">
                <a:solidFill>
                  <a:srgbClr val="666666"/>
                </a:solidFill>
                <a:latin typeface="Roboto"/>
                <a:ea typeface="Roboto"/>
                <a:cs typeface="Roboto"/>
                <a:sym typeface="Roboto"/>
              </a:defRPr>
            </a:lvl9pPr>
          </a:lstStyle>
          <a:p>
            <a:endParaRPr dirty="0"/>
          </a:p>
        </p:txBody>
      </p:sp>
      <p:sp>
        <p:nvSpPr>
          <p:cNvPr id="6" name="Oval 5"/>
          <p:cNvSpPr/>
          <p:nvPr userDrawn="1"/>
        </p:nvSpPr>
        <p:spPr>
          <a:xfrm>
            <a:off x="31322682" y="18591"/>
            <a:ext cx="3191435" cy="31914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p:cNvSpPr txBox="1"/>
          <p:nvPr userDrawn="1"/>
        </p:nvSpPr>
        <p:spPr>
          <a:xfrm>
            <a:off x="31491243" y="1198810"/>
            <a:ext cx="1427157" cy="830997"/>
          </a:xfrm>
          <a:prstGeom prst="rect">
            <a:avLst/>
          </a:prstGeom>
          <a:noFill/>
        </p:spPr>
        <p:txBody>
          <a:bodyPr wrap="square" rtlCol="0">
            <a:spAutoFit/>
          </a:bodyPr>
          <a:lstStyle/>
          <a:p>
            <a:pPr algn="ctr"/>
            <a:fld id="{B504F4E6-1822-4759-A66B-62A63695B7B6}" type="slidenum">
              <a:rPr lang="en-CA" sz="4800" b="1" smtClean="0">
                <a:solidFill>
                  <a:schemeClr val="bg1"/>
                </a:solidFill>
              </a:rPr>
              <a:pPr algn="ctr"/>
              <a:t>‹#›</a:t>
            </a:fld>
            <a:endParaRPr lang="en-CA" sz="4800" b="1"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53" r:id="rId1"/>
    <p:sldLayoutId id="2147483657" r:id="rId2"/>
    <p:sldLayoutId id="2147483656" r:id="rId3"/>
    <p:sldLayoutId id="214748365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849F"/>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6384">
          <p15:clr>
            <a:srgbClr val="F26B43"/>
          </p15:clr>
        </p15:guide>
        <p15:guide id="2" pos="10368">
          <p15:clr>
            <a:srgbClr val="F26B43"/>
          </p15:clr>
        </p15:guide>
        <p15:guide id="3" pos="576">
          <p15:clr>
            <a:srgbClr val="F26B43"/>
          </p15:clr>
        </p15:guide>
        <p15:guide id="4" pos="20160">
          <p15:clr>
            <a:srgbClr val="F26B43"/>
          </p15:clr>
        </p15:guide>
        <p15:guide id="5" orient="horz" pos="1128">
          <p15:clr>
            <a:srgbClr val="F26B43"/>
          </p15:clr>
        </p15:guide>
        <p15:guide id="6" orient="horz" pos="2472">
          <p15:clr>
            <a:srgbClr val="F26B43"/>
          </p15:clr>
        </p15:guide>
        <p15:guide id="7" orient="horz" pos="3048">
          <p15:clr>
            <a:srgbClr val="F26B43"/>
          </p15:clr>
        </p15:guide>
        <p15:guide id="8" orient="horz" pos="13248">
          <p15:clr>
            <a:srgbClr val="F26B43"/>
          </p15:clr>
        </p15:guide>
        <p15:guide id="9" pos="3864">
          <p15:clr>
            <a:srgbClr val="F26B43"/>
          </p15:clr>
        </p15:guide>
        <p15:guide id="10" orient="horz" pos="4704">
          <p15:clr>
            <a:srgbClr val="F26B43"/>
          </p15:clr>
        </p15:guide>
        <p15:guide id="11" pos="7128">
          <p15:clr>
            <a:srgbClr val="F26B43"/>
          </p15:clr>
        </p15:guide>
        <p15:guide id="12" orient="horz" pos="8112">
          <p15:clr>
            <a:srgbClr val="F26B43"/>
          </p15:clr>
        </p15:guide>
        <p15:guide id="13" pos="13608">
          <p15:clr>
            <a:srgbClr val="F26B43"/>
          </p15:clr>
        </p15:guide>
        <p15:guide id="14" orient="horz" pos="9840">
          <p15:clr>
            <a:srgbClr val="F26B43"/>
          </p15:clr>
        </p15:guide>
        <p15:guide id="15" pos="16872">
          <p15:clr>
            <a:srgbClr val="F26B43"/>
          </p15:clr>
        </p15:guide>
        <p15:guide id="16" orient="horz" pos="115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680028"/>
            <a:ext cx="32918400" cy="12265572"/>
          </a:xfrm>
          <a:prstGeom prst="rect">
            <a:avLst/>
          </a:prstGeom>
          <a:blipFill>
            <a:blip r:embed="rId3">
              <a:alphaModFix amt="20000"/>
            </a:blip>
            <a:srcRect/>
            <a:stretch>
              <a:fillRect t="-946" b="-779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16599233" y="10257096"/>
            <a:ext cx="14957129" cy="8829381"/>
          </a:xfrm>
          <a:prstGeom prst="rect">
            <a:avLst/>
          </a:prstGeom>
          <a:solidFill>
            <a:srgbClr val="E6EEF2"/>
          </a:solidFill>
          <a:ln>
            <a:noFill/>
          </a:ln>
          <a:effectLst>
            <a:outerShdw blurRad="279400" dist="889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2280" tIns="987521" rIns="462280" bIns="462280" numCol="1" spcCol="1270" anchor="ctr" anchorCtr="0">
            <a:noAutofit/>
          </a:bodyPr>
          <a:lstStyle/>
          <a:p>
            <a:pPr lvl="1" defTabSz="2266950">
              <a:lnSpc>
                <a:spcPct val="90000"/>
              </a:lnSpc>
              <a:spcBef>
                <a:spcPct val="0"/>
              </a:spcBef>
              <a:spcAft>
                <a:spcPct val="15000"/>
              </a:spcAft>
              <a:buClr>
                <a:schemeClr val="tx1">
                  <a:lumMod val="65000"/>
                  <a:lumOff val="35000"/>
                </a:schemeClr>
              </a:buClr>
            </a:pPr>
            <a:r>
              <a:rPr lang="en-US" sz="5100" kern="1200" dirty="0" smtClean="0">
                <a:solidFill>
                  <a:schemeClr val="tx1">
                    <a:lumMod val="65000"/>
                    <a:lumOff val="35000"/>
                  </a:schemeClr>
                </a:solidFill>
              </a:rPr>
              <a:t>   </a:t>
            </a:r>
          </a:p>
        </p:txBody>
      </p:sp>
      <p:sp>
        <p:nvSpPr>
          <p:cNvPr id="14" name="Rectangle 13"/>
          <p:cNvSpPr/>
          <p:nvPr/>
        </p:nvSpPr>
        <p:spPr>
          <a:xfrm>
            <a:off x="1" y="1"/>
            <a:ext cx="32918400" cy="9680027"/>
          </a:xfrm>
          <a:prstGeom prst="rect">
            <a:avLst/>
          </a:prstGeom>
          <a:solidFill>
            <a:srgbClr val="00849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dirty="0"/>
          </a:p>
        </p:txBody>
      </p:sp>
      <p:sp>
        <p:nvSpPr>
          <p:cNvPr id="3" name="Title 2"/>
          <p:cNvSpPr>
            <a:spLocks noGrp="1"/>
          </p:cNvSpPr>
          <p:nvPr>
            <p:ph type="title"/>
          </p:nvPr>
        </p:nvSpPr>
        <p:spPr>
          <a:xfrm>
            <a:off x="0" y="387350"/>
            <a:ext cx="31076900" cy="3983038"/>
          </a:xfrm>
        </p:spPr>
        <p:txBody>
          <a:bodyPr/>
          <a:lstStyle/>
          <a:p>
            <a:pPr algn="ctr">
              <a:spcBef>
                <a:spcPts val="1200"/>
              </a:spcBef>
              <a:spcAft>
                <a:spcPts val="1200"/>
              </a:spcAft>
            </a:pPr>
            <a:r>
              <a:rPr lang="en-CA" sz="16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Welcome </a:t>
            </a:r>
            <a:r>
              <a:rPr lang="en-CA" sz="115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CA" sz="115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CA" sz="115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Kawartha Lakes Future Waste Options Study</a:t>
            </a:r>
            <a:endParaRPr lang="en-CA" sz="11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p:cNvSpPr/>
          <p:nvPr/>
        </p:nvSpPr>
        <p:spPr>
          <a:xfrm>
            <a:off x="1380127" y="10257096"/>
            <a:ext cx="14957129" cy="8829381"/>
          </a:xfrm>
          <a:prstGeom prst="rect">
            <a:avLst/>
          </a:prstGeom>
          <a:solidFill>
            <a:srgbClr val="E6EEF2"/>
          </a:solidFill>
          <a:ln>
            <a:noFill/>
          </a:ln>
          <a:effectLst>
            <a:outerShdw blurRad="279400" dist="889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2280" tIns="987521" rIns="462280" bIns="462280" numCol="1" spcCol="1270" anchor="ctr" anchorCtr="0">
            <a:noAutofit/>
          </a:bodyPr>
          <a:lstStyle/>
          <a:p>
            <a:pPr lvl="1" defTabSz="2266950">
              <a:lnSpc>
                <a:spcPct val="90000"/>
              </a:lnSpc>
              <a:spcBef>
                <a:spcPct val="0"/>
              </a:spcBef>
              <a:spcAft>
                <a:spcPct val="15000"/>
              </a:spcAft>
              <a:buClr>
                <a:schemeClr val="tx1">
                  <a:lumMod val="65000"/>
                  <a:lumOff val="35000"/>
                </a:schemeClr>
              </a:buClr>
            </a:pPr>
            <a:endParaRPr lang="en-US" sz="5100" kern="1200" dirty="0" smtClean="0">
              <a:solidFill>
                <a:schemeClr val="tx1">
                  <a:lumMod val="65000"/>
                  <a:lumOff val="35000"/>
                </a:schemeClr>
              </a:solidFill>
            </a:endParaRPr>
          </a:p>
        </p:txBody>
      </p:sp>
      <p:sp>
        <p:nvSpPr>
          <p:cNvPr id="24" name="Rectangle 23"/>
          <p:cNvSpPr/>
          <p:nvPr/>
        </p:nvSpPr>
        <p:spPr>
          <a:xfrm>
            <a:off x="845835" y="4947925"/>
            <a:ext cx="30240053" cy="3647152"/>
          </a:xfrm>
          <a:prstGeom prst="rect">
            <a:avLst/>
          </a:prstGeom>
        </p:spPr>
        <p:txBody>
          <a:bodyPr wrap="square">
            <a:spAutoFit/>
          </a:bodyPr>
          <a:lstStyle/>
          <a:p>
            <a:pPr algn="ctr">
              <a:lnSpc>
                <a:spcPct val="150000"/>
              </a:lnSpc>
            </a:pPr>
            <a:r>
              <a:rPr lang="en-CA" sz="66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Raleway Thin"/>
              </a:rPr>
              <a:t>Purpose of Today’s Open </a:t>
            </a:r>
            <a:r>
              <a:rPr lang="en-CA" sz="6600" b="1"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sym typeface="Raleway Thin"/>
              </a:rPr>
              <a:t>House:</a:t>
            </a:r>
          </a:p>
          <a:p>
            <a:pPr algn="ctr" fontAlgn="base"/>
            <a:r>
              <a:rPr lang="en-CA" sz="66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sym typeface="Raleway Thin"/>
              </a:rPr>
              <a:t>To provide information about the Study and </a:t>
            </a:r>
            <a:r>
              <a:rPr lang="en-CA" sz="66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gather feedback which </a:t>
            </a:r>
            <a:r>
              <a:rPr lang="en-CA" sz="6600" dirty="0">
                <a:solidFill>
                  <a:schemeClr val="bg1"/>
                </a:solidFill>
                <a:latin typeface="Open Sans" panose="020B0606030504020204" pitchFamily="34" charset="0"/>
                <a:ea typeface="Open Sans" panose="020B0606030504020204" pitchFamily="34" charset="0"/>
                <a:cs typeface="Open Sans" panose="020B0606030504020204" pitchFamily="34" charset="0"/>
              </a:rPr>
              <a:t>will help direct the City in the next steps. </a:t>
            </a:r>
          </a:p>
        </p:txBody>
      </p:sp>
      <p:cxnSp>
        <p:nvCxnSpPr>
          <p:cNvPr id="7" name="Straight Connector 6"/>
          <p:cNvCxnSpPr/>
          <p:nvPr/>
        </p:nvCxnSpPr>
        <p:spPr>
          <a:xfrm>
            <a:off x="2112579" y="4679429"/>
            <a:ext cx="28973309" cy="0"/>
          </a:xfrm>
          <a:prstGeom prst="line">
            <a:avLst/>
          </a:prstGeom>
          <a:ln w="635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356788" y="12777596"/>
            <a:ext cx="13181662" cy="5170646"/>
          </a:xfrm>
          <a:prstGeom prst="rect">
            <a:avLst/>
          </a:prstGeom>
          <a:noFill/>
        </p:spPr>
        <p:txBody>
          <a:bodyPr wrap="square" rtlCol="0">
            <a:spAutoFit/>
          </a:bodyPr>
          <a:lstStyle/>
          <a:p>
            <a:pPr marL="857250" indent="-857250">
              <a:buFont typeface="Arial" panose="020B0604020202020204" pitchFamily="34" charset="0"/>
              <a:buChar char="•"/>
            </a:pPr>
            <a:r>
              <a:rPr lang="en-CA" sz="6600" dirty="0" smtClean="0">
                <a:latin typeface="Open Sans" panose="020B0606030504020204" pitchFamily="34" charset="0"/>
                <a:ea typeface="Open Sans" panose="020B0606030504020204" pitchFamily="34" charset="0"/>
                <a:cs typeface="Open Sans" panose="020B0606030504020204" pitchFamily="34" charset="0"/>
              </a:rPr>
              <a:t>Review the information boards </a:t>
            </a:r>
          </a:p>
          <a:p>
            <a:pPr marL="857250" indent="-857250">
              <a:buFont typeface="Arial" panose="020B0604020202020204" pitchFamily="34" charset="0"/>
              <a:buChar char="•"/>
            </a:pPr>
            <a:r>
              <a:rPr lang="en-CA" sz="6600" dirty="0" smtClean="0">
                <a:latin typeface="Open Sans" panose="020B0606030504020204" pitchFamily="34" charset="0"/>
                <a:ea typeface="Open Sans" panose="020B0606030504020204" pitchFamily="34" charset="0"/>
                <a:cs typeface="Open Sans" panose="020B0606030504020204" pitchFamily="34" charset="0"/>
              </a:rPr>
              <a:t>Project team members are available to answer your questions and hear your comments </a:t>
            </a:r>
            <a:endParaRPr lang="en-CA" sz="66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p:cNvSpPr txBox="1"/>
          <p:nvPr/>
        </p:nvSpPr>
        <p:spPr>
          <a:xfrm>
            <a:off x="17668577" y="12783749"/>
            <a:ext cx="7663731" cy="4154984"/>
          </a:xfrm>
          <a:prstGeom prst="rect">
            <a:avLst/>
          </a:prstGeom>
          <a:noFill/>
        </p:spPr>
        <p:txBody>
          <a:bodyPr wrap="square" rtlCol="0">
            <a:spAutoFit/>
          </a:bodyPr>
          <a:lstStyle/>
          <a:p>
            <a:pPr>
              <a:spcAft>
                <a:spcPts val="1200"/>
              </a:spcAft>
            </a:pPr>
            <a:r>
              <a:rPr lang="en-CA" sz="6600" dirty="0" smtClean="0">
                <a:latin typeface="Open Sans" panose="020B0606030504020204" pitchFamily="34" charset="0"/>
                <a:ea typeface="Open Sans" panose="020B0606030504020204" pitchFamily="34" charset="0"/>
                <a:cs typeface="Open Sans" panose="020B0606030504020204" pitchFamily="34" charset="0"/>
              </a:rPr>
              <a:t>Visit the website to take the survey and learn more about the project</a:t>
            </a:r>
            <a:endParaRPr lang="en-CA" sz="6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7404" y="12498744"/>
            <a:ext cx="4434535" cy="4434535"/>
          </a:xfrm>
          <a:prstGeom prst="rect">
            <a:avLst/>
          </a:prstGeom>
          <a:ln w="63500">
            <a:noFill/>
          </a:ln>
        </p:spPr>
      </p:pic>
      <p:grpSp>
        <p:nvGrpSpPr>
          <p:cNvPr id="5" name="Group 4"/>
          <p:cNvGrpSpPr/>
          <p:nvPr/>
        </p:nvGrpSpPr>
        <p:grpSpPr>
          <a:xfrm>
            <a:off x="12849053" y="19711053"/>
            <a:ext cx="7220294" cy="1663047"/>
            <a:chOff x="12297416" y="19368153"/>
            <a:chExt cx="7220294" cy="1663047"/>
          </a:xfrm>
        </p:grpSpPr>
        <p:pic>
          <p:nvPicPr>
            <p:cNvPr id="1028" name="Picture 4" descr="https://lh4.googleusercontent.com/xlLPuUGDCKo-lavrisGlSV2q2GOZ9J-QjFtillYgAs65JPqbxmof8JfrQ73TNNOCBkvrrJT5yagzdTEkTDN1XjxNIDRkukRfrKZLEeqOKrkS-Vr7WI4m6Yufwz-YMMC3b6c3eH7VJBi5IO_hX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16940" y="19478030"/>
              <a:ext cx="2400770" cy="14432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7416" y="19368153"/>
              <a:ext cx="4161784" cy="1663047"/>
            </a:xfrm>
            <a:prstGeom prst="rect">
              <a:avLst/>
            </a:prstGeom>
          </p:spPr>
        </p:pic>
      </p:grpSp>
      <p:sp>
        <p:nvSpPr>
          <p:cNvPr id="4" name="TextBox 3"/>
          <p:cNvSpPr txBox="1"/>
          <p:nvPr/>
        </p:nvSpPr>
        <p:spPr>
          <a:xfrm>
            <a:off x="4276467" y="10531366"/>
            <a:ext cx="9408337" cy="1107996"/>
          </a:xfrm>
          <a:prstGeom prst="rect">
            <a:avLst/>
          </a:prstGeom>
          <a:noFill/>
        </p:spPr>
        <p:txBody>
          <a:bodyPr wrap="square" rtlCol="0">
            <a:spAutoFit/>
          </a:bodyPr>
          <a:lstStyle/>
          <a:p>
            <a:pPr algn="ctr"/>
            <a:r>
              <a:rPr lang="en-CA" sz="6600" b="1" cap="all" dirty="0">
                <a:solidFill>
                  <a:schemeClr val="accent1"/>
                </a:solidFill>
                <a:latin typeface="Open Sans" panose="020B0606030504020204" pitchFamily="34" charset="0"/>
                <a:ea typeface="Open Sans" panose="020B0606030504020204" pitchFamily="34" charset="0"/>
                <a:cs typeface="Open Sans" panose="020B0606030504020204" pitchFamily="34" charset="0"/>
              </a:rPr>
              <a:t>How to </a:t>
            </a:r>
            <a:r>
              <a:rPr lang="en-CA" sz="6600" b="1" cap="all"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engage</a:t>
            </a:r>
            <a:endParaRPr lang="en-CA" sz="6600" b="1" cap="all"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19373629" y="10531366"/>
            <a:ext cx="9408337" cy="1107996"/>
          </a:xfrm>
          <a:prstGeom prst="rect">
            <a:avLst/>
          </a:prstGeom>
          <a:noFill/>
        </p:spPr>
        <p:txBody>
          <a:bodyPr wrap="square" rtlCol="0">
            <a:spAutoFit/>
          </a:bodyPr>
          <a:lstStyle/>
          <a:p>
            <a:pPr algn="ctr"/>
            <a:r>
              <a:rPr lang="en-CA" sz="6600" b="1" cap="all"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Jump in!</a:t>
            </a:r>
            <a:endParaRPr lang="en-CA" sz="6600" b="1" cap="all"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16709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lstStyle/>
          <a:p>
            <a:r>
              <a:rPr lang="en-CA" sz="9600" b="1" dirty="0" smtClean="0"/>
              <a:t>Next Steps</a:t>
            </a:r>
            <a:br>
              <a:rPr lang="en-CA" sz="9600" b="1" dirty="0" smtClean="0"/>
            </a:br>
            <a:r>
              <a:rPr lang="en-CA" dirty="0" smtClean="0"/>
              <a:t>For Decision Making</a:t>
            </a:r>
            <a:endParaRPr lang="en-CA" sz="9000" dirty="0">
              <a:latin typeface="Raleway" pitchFamily="2" charset="0"/>
            </a:endParaRPr>
          </a:p>
        </p:txBody>
      </p:sp>
      <p:cxnSp>
        <p:nvCxnSpPr>
          <p:cNvPr id="3" name="Straight Connector 2"/>
          <p:cNvCxnSpPr/>
          <p:nvPr/>
        </p:nvCxnSpPr>
        <p:spPr>
          <a:xfrm>
            <a:off x="914400" y="3939966"/>
            <a:ext cx="31083250" cy="0"/>
          </a:xfrm>
          <a:prstGeom prst="line">
            <a:avLst/>
          </a:prstGeom>
          <a:ln w="63500">
            <a:solidFill>
              <a:srgbClr val="00849F"/>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369128" y="4506464"/>
            <a:ext cx="15399327" cy="12776318"/>
          </a:xfrm>
          <a:prstGeom prst="rect">
            <a:avLst/>
          </a:prstGeom>
        </p:spPr>
        <p:txBody>
          <a:bodyPr wrap="square">
            <a:spAutoFit/>
          </a:bodyPr>
          <a:lstStyle/>
          <a:p>
            <a:pPr marL="82550" lvl="0">
              <a:lnSpc>
                <a:spcPct val="115000"/>
              </a:lnSpc>
              <a:spcBef>
                <a:spcPts val="1000"/>
              </a:spcBef>
              <a:buClr>
                <a:schemeClr val="tx1">
                  <a:lumMod val="75000"/>
                  <a:lumOff val="25000"/>
                </a:schemeClr>
              </a:buClr>
              <a:buSzPct val="150000"/>
            </a:pPr>
            <a:r>
              <a:rPr lang="en-CA" sz="6000" b="1"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sym typeface="Roboto"/>
              </a:rPr>
              <a:t>Next steps for the Future Waste Disposal Study:</a:t>
            </a:r>
          </a:p>
          <a:p>
            <a:pPr marL="768350" lvl="0" indent="-685800">
              <a:lnSpc>
                <a:spcPct val="115000"/>
              </a:lnSpc>
              <a:spcBef>
                <a:spcPts val="1000"/>
              </a:spcBef>
              <a:buClr>
                <a:schemeClr val="tx1">
                  <a:lumMod val="75000"/>
                  <a:lumOff val="25000"/>
                </a:schemeClr>
              </a:buClr>
              <a:buSzPct val="150000"/>
              <a:buFont typeface="Arial" panose="020B0604020202020204" pitchFamily="34" charset="0"/>
              <a:buChar char="•"/>
            </a:pPr>
            <a:r>
              <a:rPr lang="en-CA" sz="5400" b="1"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2022</a:t>
            </a:r>
            <a:r>
              <a:rPr lang="en-CA" sz="5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 </a:t>
            </a:r>
            <a:r>
              <a:rPr lang="en-CA" sz="540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Study findings </a:t>
            </a:r>
            <a:r>
              <a:rPr lang="en-CA" sz="54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presented </a:t>
            </a:r>
            <a:r>
              <a:rPr lang="en-CA" sz="540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to Council</a:t>
            </a:r>
            <a:endParaRPr lang="en-CA" sz="5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endParaRPr>
          </a:p>
          <a:p>
            <a:pPr marL="768350" lvl="0" indent="-685800">
              <a:lnSpc>
                <a:spcPct val="115000"/>
              </a:lnSpc>
              <a:spcBef>
                <a:spcPts val="1000"/>
              </a:spcBef>
              <a:buClr>
                <a:schemeClr val="tx1">
                  <a:lumMod val="75000"/>
                  <a:lumOff val="25000"/>
                </a:schemeClr>
              </a:buClr>
              <a:buSzPct val="150000"/>
              <a:buFont typeface="Arial" panose="020B0604020202020204" pitchFamily="34" charset="0"/>
              <a:buChar char="•"/>
            </a:pPr>
            <a:r>
              <a:rPr lang="en-CA" sz="5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2022 - 2023:</a:t>
            </a:r>
            <a:r>
              <a:rPr lang="en-CA" sz="5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 Council meeting to confirm next </a:t>
            </a:r>
            <a:r>
              <a:rPr lang="en-CA" sz="54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steps</a:t>
            </a:r>
            <a:endParaRPr lang="en-CA" sz="5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endParaRPr>
          </a:p>
          <a:p>
            <a:pPr marL="82550">
              <a:lnSpc>
                <a:spcPct val="115000"/>
              </a:lnSpc>
              <a:spcBef>
                <a:spcPts val="1000"/>
              </a:spcBef>
              <a:buClr>
                <a:schemeClr val="tx1">
                  <a:lumMod val="75000"/>
                  <a:lumOff val="25000"/>
                </a:schemeClr>
              </a:buClr>
              <a:buSzPct val="150000"/>
            </a:pPr>
            <a:r>
              <a:rPr lang="en-CA" sz="6000" b="1" dirty="0">
                <a:solidFill>
                  <a:schemeClr val="accent1"/>
                </a:solidFill>
                <a:latin typeface="Open Sans" panose="020B0606030504020204" pitchFamily="34" charset="0"/>
                <a:ea typeface="Open Sans" panose="020B0606030504020204" pitchFamily="34" charset="0"/>
                <a:cs typeface="Open Sans" panose="020B0606030504020204" pitchFamily="34" charset="0"/>
                <a:sym typeface="Roboto"/>
              </a:rPr>
              <a:t>I</a:t>
            </a:r>
            <a:r>
              <a:rPr lang="en-CA" sz="6000" b="1"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sym typeface="Roboto"/>
              </a:rPr>
              <a:t>f </a:t>
            </a:r>
            <a:r>
              <a:rPr lang="en-CA" sz="6000" b="1" dirty="0">
                <a:solidFill>
                  <a:schemeClr val="accent1"/>
                </a:solidFill>
                <a:latin typeface="Open Sans" panose="020B0606030504020204" pitchFamily="34" charset="0"/>
                <a:ea typeface="Open Sans" panose="020B0606030504020204" pitchFamily="34" charset="0"/>
                <a:cs typeface="Open Sans" panose="020B0606030504020204" pitchFamily="34" charset="0"/>
                <a:sym typeface="Roboto"/>
              </a:rPr>
              <a:t>Landfill Expansion is </a:t>
            </a:r>
            <a:r>
              <a:rPr lang="en-CA" sz="6000" b="1"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sym typeface="Roboto"/>
              </a:rPr>
              <a:t>pursued:  </a:t>
            </a:r>
            <a:endParaRPr lang="en-CA" sz="6000" b="1" dirty="0">
              <a:solidFill>
                <a:schemeClr val="accent1"/>
              </a:solidFill>
              <a:latin typeface="Open Sans" panose="020B0606030504020204" pitchFamily="34" charset="0"/>
              <a:ea typeface="Open Sans" panose="020B0606030504020204" pitchFamily="34" charset="0"/>
              <a:cs typeface="Open Sans" panose="020B0606030504020204" pitchFamily="34" charset="0"/>
              <a:sym typeface="Roboto"/>
            </a:endParaRPr>
          </a:p>
          <a:p>
            <a:pPr marL="768350" lvl="0" indent="-685800">
              <a:lnSpc>
                <a:spcPct val="115000"/>
              </a:lnSpc>
              <a:spcBef>
                <a:spcPts val="1000"/>
              </a:spcBef>
              <a:buClr>
                <a:schemeClr val="tx1">
                  <a:lumMod val="75000"/>
                  <a:lumOff val="25000"/>
                </a:schemeClr>
              </a:buClr>
              <a:buSzPct val="150000"/>
              <a:buFont typeface="Arial" panose="020B0604020202020204" pitchFamily="34" charset="0"/>
              <a:buChar char="•"/>
            </a:pPr>
            <a:r>
              <a:rPr lang="en-CA" sz="5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2023</a:t>
            </a:r>
            <a:r>
              <a:rPr lang="en-CA" sz="5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 Begin Terms of Reference </a:t>
            </a:r>
            <a:r>
              <a:rPr lang="en-CA" sz="54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for the EA</a:t>
            </a:r>
            <a:endParaRPr lang="en-CA" sz="5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endParaRPr>
          </a:p>
          <a:p>
            <a:pPr marL="768350" lvl="0" indent="-685800">
              <a:lnSpc>
                <a:spcPct val="115000"/>
              </a:lnSpc>
              <a:spcBef>
                <a:spcPts val="1000"/>
              </a:spcBef>
              <a:buClr>
                <a:schemeClr val="tx1">
                  <a:lumMod val="75000"/>
                  <a:lumOff val="25000"/>
                </a:schemeClr>
              </a:buClr>
              <a:buSzPct val="150000"/>
              <a:buFont typeface="Arial" panose="020B0604020202020204" pitchFamily="34" charset="0"/>
              <a:buChar char="•"/>
            </a:pPr>
            <a:r>
              <a:rPr lang="en-CA" sz="5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2027 - 2029 (4 - 6 years): </a:t>
            </a:r>
            <a:r>
              <a:rPr lang="en-CA" sz="5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Complete EA </a:t>
            </a:r>
            <a:endParaRPr lang="en-CA" sz="5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endParaRPr>
          </a:p>
          <a:p>
            <a:pPr marL="768350" lvl="0" indent="-685800">
              <a:lnSpc>
                <a:spcPct val="115000"/>
              </a:lnSpc>
              <a:spcBef>
                <a:spcPts val="1000"/>
              </a:spcBef>
              <a:buClr>
                <a:schemeClr val="tx1">
                  <a:lumMod val="75000"/>
                  <a:lumOff val="25000"/>
                </a:schemeClr>
              </a:buClr>
              <a:buSzPct val="150000"/>
              <a:buFont typeface="Arial" panose="020B0604020202020204" pitchFamily="34" charset="0"/>
              <a:buChar char="•"/>
            </a:pPr>
            <a:r>
              <a:rPr lang="en-CA" sz="5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2030 - 2034 (3 - 5 years): </a:t>
            </a:r>
            <a:r>
              <a:rPr lang="en-CA" sz="5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Design, engineering </a:t>
            </a:r>
            <a:r>
              <a:rPr lang="en-CA" sz="54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and </a:t>
            </a:r>
            <a:r>
              <a:rPr lang="en-CA" sz="5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construction</a:t>
            </a:r>
          </a:p>
          <a:p>
            <a:pPr marL="768350" lvl="0" indent="-685800">
              <a:lnSpc>
                <a:spcPct val="115000"/>
              </a:lnSpc>
              <a:spcBef>
                <a:spcPts val="1000"/>
              </a:spcBef>
              <a:spcAft>
                <a:spcPts val="1000"/>
              </a:spcAft>
              <a:buClr>
                <a:schemeClr val="tx1">
                  <a:lumMod val="75000"/>
                  <a:lumOff val="25000"/>
                </a:schemeClr>
              </a:buClr>
              <a:buSzPct val="150000"/>
              <a:buFont typeface="Arial" panose="020B0604020202020204" pitchFamily="34" charset="0"/>
              <a:buChar char="•"/>
            </a:pPr>
            <a:r>
              <a:rPr lang="en-CA" sz="5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2036 - 2037:</a:t>
            </a:r>
            <a:r>
              <a:rPr lang="en-CA" sz="5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Roboto"/>
              </a:rPr>
              <a:t> Commission and operation of approved option</a:t>
            </a:r>
            <a:endParaRPr lang="en-CA" sz="5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2800829" y="19474771"/>
            <a:ext cx="12936682" cy="1446550"/>
          </a:xfrm>
          <a:prstGeom prst="rect">
            <a:avLst/>
          </a:prstGeom>
        </p:spPr>
        <p:txBody>
          <a:bodyPr wrap="square">
            <a:spAutoFit/>
          </a:bodyPr>
          <a:lstStyle/>
          <a:p>
            <a:r>
              <a:rPr lang="en-CA" sz="44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Lindsay Ops Landfill forecasted to close between 2030 and </a:t>
            </a:r>
            <a:r>
              <a:rPr lang="en-CA" sz="4400" i="1"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2037</a:t>
            </a:r>
            <a:endParaRPr lang="en-CA" sz="4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Google Shape;576;g12ad20d373f_0_2"/>
          <p:cNvSpPr/>
          <p:nvPr/>
        </p:nvSpPr>
        <p:spPr>
          <a:xfrm rot="16200000">
            <a:off x="284437" y="17792505"/>
            <a:ext cx="3700129" cy="863400"/>
          </a:xfrm>
          <a:prstGeom prst="uturnArrow">
            <a:avLst>
              <a:gd name="adj1" fmla="val 25000"/>
              <a:gd name="adj2" fmla="val 25000"/>
              <a:gd name="adj3" fmla="val 25000"/>
              <a:gd name="adj4" fmla="val 43750"/>
              <a:gd name="adj5" fmla="val 75000"/>
            </a:avLst>
          </a:prstGeom>
          <a:solidFill>
            <a:srgbClr val="00849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18428221" y="4572000"/>
            <a:ext cx="14490180" cy="16878300"/>
          </a:xfrm>
          <a:prstGeom prst="rect">
            <a:avLst/>
          </a:prstGeom>
          <a:solidFill>
            <a:srgbClr val="E6EEF2"/>
          </a:solidFill>
          <a:ln>
            <a:noFill/>
          </a:ln>
          <a:effectLst>
            <a:outerShdw blurRad="165100" dist="1270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2280" tIns="987521" rIns="462280" bIns="462280" numCol="1" spcCol="1270" anchor="ctr" anchorCtr="0">
            <a:noAutofit/>
          </a:bodyPr>
          <a:lstStyle/>
          <a:p>
            <a:pPr lvl="1" defTabSz="2266950">
              <a:lnSpc>
                <a:spcPct val="90000"/>
              </a:lnSpc>
              <a:spcBef>
                <a:spcPct val="0"/>
              </a:spcBef>
              <a:spcAft>
                <a:spcPct val="15000"/>
              </a:spcAft>
              <a:buClr>
                <a:schemeClr val="tx1">
                  <a:lumMod val="65000"/>
                  <a:lumOff val="35000"/>
                </a:schemeClr>
              </a:buClr>
            </a:pPr>
            <a:endParaRPr lang="en-US" sz="5100" kern="1200" dirty="0" smtClean="0">
              <a:solidFill>
                <a:schemeClr val="tx1">
                  <a:lumMod val="65000"/>
                  <a:lumOff val="35000"/>
                </a:schemeClr>
              </a:solidFill>
            </a:endParaRPr>
          </a:p>
        </p:txBody>
      </p:sp>
      <p:sp>
        <p:nvSpPr>
          <p:cNvPr id="8" name="TextBox 7"/>
          <p:cNvSpPr txBox="1"/>
          <p:nvPr/>
        </p:nvSpPr>
        <p:spPr>
          <a:xfrm>
            <a:off x="19446942" y="5612250"/>
            <a:ext cx="7337358" cy="5427127"/>
          </a:xfrm>
          <a:prstGeom prst="rect">
            <a:avLst/>
          </a:prstGeom>
          <a:noFill/>
        </p:spPr>
        <p:txBody>
          <a:bodyPr wrap="square" rtlCol="0">
            <a:spAutoFit/>
          </a:bodyPr>
          <a:lstStyle/>
          <a:p>
            <a:pPr>
              <a:spcAft>
                <a:spcPts val="2000"/>
              </a:spcAft>
            </a:pPr>
            <a:r>
              <a:rPr lang="en-CA" sz="6600" b="1"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Jump In! </a:t>
            </a:r>
          </a:p>
          <a:p>
            <a:r>
              <a:rPr lang="en-CA" sz="6600" dirty="0" smtClean="0">
                <a:latin typeface="Open Sans" panose="020B0606030504020204" pitchFamily="34" charset="0"/>
                <a:ea typeface="Open Sans" panose="020B0606030504020204" pitchFamily="34" charset="0"/>
                <a:cs typeface="Open Sans" panose="020B0606030504020204" pitchFamily="34" charset="0"/>
              </a:rPr>
              <a:t>Visit the website to take the survey and learn more about the project</a:t>
            </a:r>
            <a:endParaRPr lang="en-CA" sz="66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p:cNvSpPr txBox="1"/>
          <p:nvPr/>
        </p:nvSpPr>
        <p:spPr>
          <a:xfrm>
            <a:off x="19446942" y="11782292"/>
            <a:ext cx="12544458" cy="6442789"/>
          </a:xfrm>
          <a:prstGeom prst="rect">
            <a:avLst/>
          </a:prstGeom>
          <a:noFill/>
        </p:spPr>
        <p:txBody>
          <a:bodyPr wrap="square" rtlCol="0">
            <a:spAutoFit/>
          </a:bodyPr>
          <a:lstStyle/>
          <a:p>
            <a:pPr>
              <a:spcAft>
                <a:spcPts val="2000"/>
              </a:spcAft>
            </a:pPr>
            <a:r>
              <a:rPr lang="en-CA" sz="6600" b="1"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Questions?</a:t>
            </a:r>
          </a:p>
          <a:p>
            <a:r>
              <a:rPr lang="en-CA" sz="6600" dirty="0">
                <a:latin typeface="Open Sans" panose="020B0606030504020204" pitchFamily="34" charset="0"/>
                <a:ea typeface="Open Sans" panose="020B0606030504020204" pitchFamily="34" charset="0"/>
                <a:cs typeface="Open Sans" panose="020B0606030504020204" pitchFamily="34" charset="0"/>
              </a:rPr>
              <a:t>Project team members are available to answer your questions and hear your comments </a:t>
            </a:r>
            <a:endParaRPr lang="en-CA" sz="6600" dirty="0" smtClean="0">
              <a:latin typeface="Open Sans" panose="020B0606030504020204" pitchFamily="34" charset="0"/>
              <a:ea typeface="Open Sans" panose="020B0606030504020204" pitchFamily="34" charset="0"/>
              <a:cs typeface="Open Sans" panose="020B0606030504020204" pitchFamily="34" charset="0"/>
            </a:endParaRPr>
          </a:p>
          <a:p>
            <a:endParaRPr lang="en-CA" sz="66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1" name="Group 10"/>
          <p:cNvGrpSpPr/>
          <p:nvPr/>
        </p:nvGrpSpPr>
        <p:grpSpPr>
          <a:xfrm>
            <a:off x="20936164" y="18066890"/>
            <a:ext cx="9474295" cy="2195114"/>
            <a:chOff x="20517791" y="18066890"/>
            <a:chExt cx="9474295" cy="2195114"/>
          </a:xfrm>
        </p:grpSpPr>
        <p:pic>
          <p:nvPicPr>
            <p:cNvPr id="12" name="Picture 4" descr="https://lh4.googleusercontent.com/xlLPuUGDCKo-lavrisGlSV2q2GOZ9J-QjFtillYgAs65JPqbxmof8JfrQ73TNNOCBkvrrJT5yagzdTEkTDN1XjxNIDRkukRfrKZLEeqOKrkS-Vr7WI4m6Yufwz-YMMC3b6c3eH7VJBi5IO_h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0736" y="18066890"/>
              <a:ext cx="3651350" cy="21951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7791" y="18132845"/>
              <a:ext cx="5163179" cy="2063204"/>
            </a:xfrm>
            <a:prstGeom prst="rect">
              <a:avLst/>
            </a:prstGeom>
          </p:spPr>
        </p:pic>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57742" y="6715724"/>
            <a:ext cx="4434535" cy="4434535"/>
          </a:xfrm>
          <a:prstGeom prst="rect">
            <a:avLst/>
          </a:prstGeom>
          <a:ln w="63500">
            <a:noFill/>
          </a:ln>
        </p:spPr>
      </p:pic>
    </p:spTree>
    <p:extLst>
      <p:ext uri="{BB962C8B-B14F-4D97-AF65-F5344CB8AC3E}">
        <p14:creationId xmlns:p14="http://schemas.microsoft.com/office/powerpoint/2010/main" val="318696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6963697" y="4499647"/>
            <a:ext cx="15481737" cy="13788353"/>
          </a:xfrm>
          <a:prstGeom prst="rect">
            <a:avLst/>
          </a:prstGeom>
          <a:solidFill>
            <a:srgbClr val="E6EEF2"/>
          </a:solidFill>
          <a:ln>
            <a:noFill/>
          </a:ln>
          <a:effectLst>
            <a:outerShdw blurRad="317500" dist="762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2280" tIns="987521" rIns="462280" bIns="462280" numCol="1" spcCol="1270" anchor="ctr" anchorCtr="0">
            <a:noAutofit/>
          </a:bodyPr>
          <a:lstStyle/>
          <a:p>
            <a:pPr lvl="1" defTabSz="2266950">
              <a:lnSpc>
                <a:spcPct val="90000"/>
              </a:lnSpc>
              <a:spcBef>
                <a:spcPct val="0"/>
              </a:spcBef>
              <a:spcAft>
                <a:spcPct val="15000"/>
              </a:spcAft>
              <a:buClr>
                <a:schemeClr val="tx1">
                  <a:lumMod val="65000"/>
                  <a:lumOff val="35000"/>
                </a:schemeClr>
              </a:buClr>
            </a:pPr>
            <a:endParaRPr lang="en-US" dirty="0"/>
          </a:p>
        </p:txBody>
      </p:sp>
      <p:sp>
        <p:nvSpPr>
          <p:cNvPr id="30" name="Rectangle 29"/>
          <p:cNvSpPr/>
          <p:nvPr/>
        </p:nvSpPr>
        <p:spPr>
          <a:xfrm>
            <a:off x="504497" y="4499647"/>
            <a:ext cx="15954703" cy="13788353"/>
          </a:xfrm>
          <a:prstGeom prst="rect">
            <a:avLst/>
          </a:prstGeom>
          <a:solidFill>
            <a:srgbClr val="E6EEF2"/>
          </a:solidFill>
          <a:ln>
            <a:noFill/>
          </a:ln>
          <a:effectLst>
            <a:outerShdw blurRad="317500" dist="762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2280" tIns="987521" rIns="462280" bIns="462280" numCol="1" spcCol="1270" anchor="ctr" anchorCtr="0">
            <a:noAutofit/>
          </a:bodyPr>
          <a:lstStyle/>
          <a:p>
            <a:pPr lvl="1" defTabSz="2266950">
              <a:lnSpc>
                <a:spcPct val="90000"/>
              </a:lnSpc>
              <a:spcBef>
                <a:spcPct val="0"/>
              </a:spcBef>
              <a:spcAft>
                <a:spcPct val="15000"/>
              </a:spcAft>
              <a:buClr>
                <a:schemeClr val="tx1">
                  <a:lumMod val="65000"/>
                  <a:lumOff val="35000"/>
                </a:schemeClr>
              </a:buClr>
            </a:pPr>
            <a:endParaRPr lang="en-US" dirty="0"/>
          </a:p>
        </p:txBody>
      </p:sp>
      <p:sp>
        <p:nvSpPr>
          <p:cNvPr id="4" name="Title 3"/>
          <p:cNvSpPr>
            <a:spLocks noGrp="1"/>
          </p:cNvSpPr>
          <p:nvPr>
            <p:ph type="title"/>
          </p:nvPr>
        </p:nvSpPr>
        <p:spPr>
          <a:xfrm>
            <a:off x="914400" y="577014"/>
            <a:ext cx="31077000" cy="3019953"/>
          </a:xfrm>
        </p:spPr>
        <p:txBody>
          <a:bodyPr anchor="ctr" anchorCtr="0"/>
          <a:lstStyle/>
          <a:p>
            <a:r>
              <a:rPr lang="en-CA" sz="9600" b="1" dirty="0"/>
              <a:t>Objective and Purpose </a:t>
            </a:r>
            <a:br>
              <a:rPr lang="en-CA" sz="9600" b="1" dirty="0"/>
            </a:br>
            <a:r>
              <a:rPr lang="en-CA" sz="9600" dirty="0"/>
              <a:t>of the Future Waste Options Study </a:t>
            </a:r>
            <a:endParaRPr lang="en-CA" sz="9000" dirty="0">
              <a:latin typeface="Raleway" pitchFamily="2" charset="0"/>
            </a:endParaRPr>
          </a:p>
        </p:txBody>
      </p:sp>
      <p:sp>
        <p:nvSpPr>
          <p:cNvPr id="23" name="Text Placeholder 6"/>
          <p:cNvSpPr>
            <a:spLocks noGrp="1"/>
          </p:cNvSpPr>
          <p:nvPr>
            <p:ph type="body" idx="3"/>
          </p:nvPr>
        </p:nvSpPr>
        <p:spPr>
          <a:xfrm>
            <a:off x="914400" y="4842647"/>
            <a:ext cx="15166428" cy="4298460"/>
          </a:xfrm>
        </p:spPr>
        <p:txBody>
          <a:bodyPr lIns="0" tIns="0" rIns="0" bIns="0" anchor="t"/>
          <a:lstStyle/>
          <a:p>
            <a:r>
              <a:rPr lang="en-CA" sz="6000" dirty="0" smtClean="0">
                <a:solidFill>
                  <a:schemeClr val="accent1"/>
                </a:solidFill>
              </a:rPr>
              <a:t>Study Objective </a:t>
            </a:r>
          </a:p>
          <a:p>
            <a:pPr marL="0"/>
            <a:r>
              <a:rPr lang="en-CA" sz="6000" b="0" dirty="0" smtClean="0">
                <a:solidFill>
                  <a:schemeClr val="tx1">
                    <a:lumMod val="75000"/>
                    <a:lumOff val="25000"/>
                  </a:schemeClr>
                </a:solidFill>
              </a:rPr>
              <a:t>Review </a:t>
            </a:r>
            <a:r>
              <a:rPr lang="en-CA" sz="6000" b="0" dirty="0">
                <a:solidFill>
                  <a:schemeClr val="tx1">
                    <a:lumMod val="75000"/>
                    <a:lumOff val="25000"/>
                  </a:schemeClr>
                </a:solidFill>
              </a:rPr>
              <a:t>potential options </a:t>
            </a:r>
            <a:r>
              <a:rPr lang="en-CA" sz="6000" b="0" dirty="0" smtClean="0">
                <a:solidFill>
                  <a:schemeClr val="tx1">
                    <a:lumMod val="75000"/>
                    <a:lumOff val="25000"/>
                  </a:schemeClr>
                </a:solidFill>
              </a:rPr>
              <a:t>for future waste disposal </a:t>
            </a:r>
            <a:r>
              <a:rPr lang="en-CA" sz="6000" b="0" dirty="0">
                <a:solidFill>
                  <a:schemeClr val="tx1">
                    <a:lumMod val="75000"/>
                    <a:lumOff val="25000"/>
                  </a:schemeClr>
                </a:solidFill>
              </a:rPr>
              <a:t>capacity once the City exhausts existing landfill </a:t>
            </a:r>
            <a:r>
              <a:rPr lang="en-CA" sz="6000" b="0" dirty="0" smtClean="0">
                <a:solidFill>
                  <a:schemeClr val="tx1">
                    <a:lumMod val="75000"/>
                    <a:lumOff val="25000"/>
                  </a:schemeClr>
                </a:solidFill>
              </a:rPr>
              <a:t>capacity</a:t>
            </a:r>
            <a:endParaRPr lang="en-CA" sz="6000" dirty="0">
              <a:solidFill>
                <a:schemeClr val="tx1">
                  <a:lumMod val="65000"/>
                  <a:lumOff val="35000"/>
                </a:schemeClr>
              </a:solidFill>
            </a:endParaRPr>
          </a:p>
        </p:txBody>
      </p:sp>
      <p:cxnSp>
        <p:nvCxnSpPr>
          <p:cNvPr id="3" name="Straight Connector 2"/>
          <p:cNvCxnSpPr/>
          <p:nvPr/>
        </p:nvCxnSpPr>
        <p:spPr>
          <a:xfrm>
            <a:off x="914400" y="3939966"/>
            <a:ext cx="31083250" cy="0"/>
          </a:xfrm>
          <a:prstGeom prst="line">
            <a:avLst/>
          </a:prstGeom>
          <a:ln w="63500">
            <a:solidFill>
              <a:srgbClr val="00849F"/>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flipH="1">
            <a:off x="914400" y="18928962"/>
            <a:ext cx="9837683" cy="2652750"/>
            <a:chOff x="0" y="18155043"/>
            <a:chExt cx="13755145" cy="3709101"/>
          </a:xfrm>
        </p:grpSpPr>
        <p:pic>
          <p:nvPicPr>
            <p:cNvPr id="1030" name="Picture 6" descr="https://lh6.googleusercontent.com/tOtUXrGcsFHRQr5z5AB2qpdmv6gG7OpOQ8-LfEAQ3jarsHRTfRaeROJxV8dhegDjtyAIRi0CvBpsNbDSKXxhQ5WEQAjW1dbDON8z-iBbvhbXVEWNvQ4D0wmuFch1QoFjTCmUV0n-vN1VjNm1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470" y="18155043"/>
              <a:ext cx="6055675" cy="370910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lh4.googleusercontent.com/yDJHam5Lf2j4nRh4I4BfMT2ZGZhAzdCKVzrpkyb7cVRoWPox1sd7JkJtG6l-7gxxKG9QTqvtVdDCdYh6qvwCY-bn_teWBv84t0OAbrSEJYjfb--lahKdtSUjx_z0Zc93PTHaQ8DTPnV2vP486w"/>
            <p:cNvPicPr>
              <a:picLocks noChangeAspect="1" noChangeArrowheads="1"/>
            </p:cNvPicPr>
            <p:nvPr/>
          </p:nvPicPr>
          <p:blipFill rotWithShape="1">
            <a:blip r:embed="rId4">
              <a:extLst>
                <a:ext uri="{28A0092B-C50C-407E-A947-70E740481C1C}">
                  <a14:useLocalDpi xmlns:a14="http://schemas.microsoft.com/office/drawing/2010/main" val="0"/>
                </a:ext>
              </a:extLst>
            </a:blip>
            <a:srcRect l="42853"/>
            <a:stretch/>
          </p:blipFill>
          <p:spPr bwMode="auto">
            <a:xfrm>
              <a:off x="0" y="18824027"/>
              <a:ext cx="7699470" cy="283779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914400" y="10043787"/>
            <a:ext cx="15166428" cy="6668492"/>
          </a:xfrm>
          <a:prstGeom prst="rect">
            <a:avLst/>
          </a:prstGeom>
        </p:spPr>
        <p:txBody>
          <a:bodyPr wrap="square" lIns="0" tIns="0" rIns="0" bIns="0">
            <a:spAutoFit/>
          </a:bodyPr>
          <a:lstStyle/>
          <a:p>
            <a:pPr>
              <a:spcAft>
                <a:spcPts val="1640"/>
              </a:spcAft>
            </a:pPr>
            <a:r>
              <a:rPr lang="en-CA" sz="6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Project Purpose: </a:t>
            </a:r>
          </a:p>
          <a:p>
            <a:pPr marL="1085850" indent="-857250">
              <a:buClr>
                <a:schemeClr val="tx1">
                  <a:lumMod val="75000"/>
                  <a:lumOff val="25000"/>
                </a:schemeClr>
              </a:buClr>
              <a:buFont typeface="Arial" panose="020B0604020202020204" pitchFamily="34" charset="0"/>
              <a:buChar char="•"/>
            </a:pPr>
            <a:r>
              <a:rPr lang="en-CA" sz="6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Decreasing </a:t>
            </a:r>
            <a:r>
              <a:rPr lang="en-CA" sz="60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landfill </a:t>
            </a:r>
            <a:r>
              <a:rPr lang="en-CA" sz="600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capacity as Lindsay </a:t>
            </a:r>
            <a:r>
              <a:rPr lang="en-CA" sz="6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Ops Landfill will reach capacity between 2030 &amp; 2037</a:t>
            </a:r>
          </a:p>
          <a:p>
            <a:pPr marL="1085850" indent="-857250">
              <a:buClr>
                <a:schemeClr val="tx1">
                  <a:lumMod val="75000"/>
                  <a:lumOff val="25000"/>
                </a:schemeClr>
              </a:buClr>
              <a:buFont typeface="Arial" panose="020B0604020202020204" pitchFamily="34" charset="0"/>
              <a:buChar char="•"/>
            </a:pPr>
            <a:r>
              <a:rPr lang="en-CA" sz="60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Provides </a:t>
            </a:r>
            <a:r>
              <a:rPr lang="en-CA" sz="6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focus for next steps</a:t>
            </a:r>
          </a:p>
          <a:p>
            <a:pPr marL="1085850" indent="-857250">
              <a:buClr>
                <a:schemeClr val="tx1">
                  <a:lumMod val="75000"/>
                  <a:lumOff val="25000"/>
                </a:schemeClr>
              </a:buClr>
              <a:buFont typeface="Arial" panose="020B0604020202020204" pitchFamily="34" charset="0"/>
              <a:buChar char="•"/>
            </a:pPr>
            <a:r>
              <a:rPr lang="en-CA" sz="6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Helps determine implementation </a:t>
            </a:r>
            <a:r>
              <a:rPr lang="en-CA" sz="60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timelines</a:t>
            </a:r>
            <a:endParaRPr lang="en-CA" sz="6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p:cNvSpPr/>
          <p:nvPr/>
        </p:nvSpPr>
        <p:spPr>
          <a:xfrm>
            <a:off x="17878096" y="5386655"/>
            <a:ext cx="14113304" cy="12095619"/>
          </a:xfrm>
          <a:prstGeom prst="rect">
            <a:avLst/>
          </a:prstGeom>
        </p:spPr>
        <p:txBody>
          <a:bodyPr wrap="square" lIns="0" tIns="0" rIns="0" bIns="0">
            <a:spAutoFit/>
          </a:bodyPr>
          <a:lstStyle/>
          <a:p>
            <a:pPr fontAlgn="base">
              <a:spcAft>
                <a:spcPts val="1640"/>
              </a:spcAft>
              <a:buClr>
                <a:schemeClr val="tx1">
                  <a:lumMod val="75000"/>
                  <a:lumOff val="25000"/>
                </a:schemeClr>
              </a:buClr>
            </a:pPr>
            <a:r>
              <a:rPr lang="en-CA" sz="6000" b="1"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Study Process</a:t>
            </a:r>
          </a:p>
          <a:p>
            <a:pPr marL="1143000" indent="-1143000" fontAlgn="base">
              <a:buClr>
                <a:schemeClr val="tx1">
                  <a:lumMod val="75000"/>
                  <a:lumOff val="25000"/>
                </a:schemeClr>
              </a:buClr>
              <a:buFont typeface="+mj-lt"/>
              <a:buAutoNum type="arabicPeriod"/>
            </a:pPr>
            <a:r>
              <a:rPr lang="en-CA" sz="60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Review </a:t>
            </a:r>
            <a:r>
              <a:rPr lang="en-CA" sz="6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background information</a:t>
            </a:r>
          </a:p>
          <a:p>
            <a:pPr marL="1143000" indent="-1143000" fontAlgn="base">
              <a:buClr>
                <a:schemeClr val="tx1">
                  <a:lumMod val="75000"/>
                  <a:lumOff val="25000"/>
                </a:schemeClr>
              </a:buClr>
              <a:buFont typeface="+mj-lt"/>
              <a:buAutoNum type="arabicPeriod"/>
            </a:pPr>
            <a:r>
              <a:rPr lang="en-CA" sz="6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Understand future residual waste quantities </a:t>
            </a:r>
          </a:p>
          <a:p>
            <a:pPr marL="1143000" indent="-1143000" fontAlgn="base">
              <a:buClr>
                <a:schemeClr val="tx1">
                  <a:lumMod val="75000"/>
                  <a:lumOff val="25000"/>
                </a:schemeClr>
              </a:buClr>
              <a:buFont typeface="+mj-lt"/>
              <a:buAutoNum type="arabicPeriod"/>
            </a:pPr>
            <a:r>
              <a:rPr lang="en-CA" sz="60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Review alternative technologies </a:t>
            </a:r>
          </a:p>
          <a:p>
            <a:pPr marL="1143000" indent="-1143000" fontAlgn="base">
              <a:buClr>
                <a:schemeClr val="tx1">
                  <a:lumMod val="75000"/>
                  <a:lumOff val="25000"/>
                </a:schemeClr>
              </a:buClr>
              <a:buFont typeface="+mj-lt"/>
              <a:buAutoNum type="arabicPeriod"/>
            </a:pPr>
            <a:r>
              <a:rPr lang="en-CA" sz="60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Review </a:t>
            </a:r>
            <a:r>
              <a:rPr lang="en-CA" sz="6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landfill related options</a:t>
            </a:r>
          </a:p>
          <a:p>
            <a:pPr marL="1143000" indent="-1143000" fontAlgn="base">
              <a:buClr>
                <a:schemeClr val="tx1">
                  <a:lumMod val="75000"/>
                  <a:lumOff val="25000"/>
                </a:schemeClr>
              </a:buClr>
              <a:buFont typeface="+mj-lt"/>
              <a:buAutoNum type="arabicPeriod"/>
            </a:pPr>
            <a:r>
              <a:rPr lang="en-CA" sz="6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Develop evaluation criteria </a:t>
            </a:r>
          </a:p>
          <a:p>
            <a:pPr marL="1143000" indent="-1143000" fontAlgn="base">
              <a:buClr>
                <a:schemeClr val="tx1">
                  <a:lumMod val="75000"/>
                  <a:lumOff val="25000"/>
                </a:schemeClr>
              </a:buClr>
              <a:buFont typeface="+mj-lt"/>
              <a:buAutoNum type="arabicPeriod"/>
            </a:pPr>
            <a:r>
              <a:rPr lang="en-CA" sz="6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Evaluate options </a:t>
            </a:r>
          </a:p>
          <a:p>
            <a:pPr marL="1143000" indent="-1143000" fontAlgn="base">
              <a:buClr>
                <a:schemeClr val="tx1">
                  <a:lumMod val="75000"/>
                  <a:lumOff val="25000"/>
                </a:schemeClr>
              </a:buClr>
              <a:buFont typeface="+mj-lt"/>
              <a:buAutoNum type="arabicPeriod"/>
            </a:pPr>
            <a:r>
              <a:rPr lang="en-CA" sz="6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Identify preferred option and implementation considerations</a:t>
            </a:r>
          </a:p>
          <a:p>
            <a:pPr marL="1143000" indent="-1143000" fontAlgn="base">
              <a:buClr>
                <a:schemeClr val="tx1">
                  <a:lumMod val="75000"/>
                  <a:lumOff val="25000"/>
                </a:schemeClr>
              </a:buClr>
              <a:buFont typeface="+mj-lt"/>
              <a:buAutoNum type="arabicPeriod"/>
            </a:pPr>
            <a:r>
              <a:rPr lang="en-CA" sz="6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Reporting</a:t>
            </a:r>
          </a:p>
          <a:p>
            <a:pPr marL="1143000" indent="-1143000" fontAlgn="base">
              <a:buClr>
                <a:schemeClr val="tx1">
                  <a:lumMod val="75000"/>
                  <a:lumOff val="25000"/>
                </a:schemeClr>
              </a:buClr>
              <a:buFont typeface="+mj-lt"/>
              <a:buAutoNum type="arabicPeriod"/>
            </a:pPr>
            <a:r>
              <a:rPr lang="en-CA" sz="60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Consult on </a:t>
            </a:r>
            <a:r>
              <a:rPr lang="en-CA" sz="6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process and preferred option</a:t>
            </a:r>
          </a:p>
        </p:txBody>
      </p:sp>
    </p:spTree>
    <p:extLst>
      <p:ext uri="{BB962C8B-B14F-4D97-AF65-F5344CB8AC3E}">
        <p14:creationId xmlns:p14="http://schemas.microsoft.com/office/powerpoint/2010/main" val="2496796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4336" y="11978301"/>
            <a:ext cx="13882830" cy="7809092"/>
          </a:xfrm>
          <a:prstGeom prst="rect">
            <a:avLst/>
          </a:prstGeom>
        </p:spPr>
      </p:pic>
      <p:sp>
        <p:nvSpPr>
          <p:cNvPr id="4" name="Title 3"/>
          <p:cNvSpPr>
            <a:spLocks noGrp="1"/>
          </p:cNvSpPr>
          <p:nvPr>
            <p:ph type="title"/>
          </p:nvPr>
        </p:nvSpPr>
        <p:spPr/>
        <p:txBody>
          <a:bodyPr anchor="ctr" anchorCtr="0"/>
          <a:lstStyle/>
          <a:p>
            <a:r>
              <a:rPr lang="en-CA" sz="9600" b="1" dirty="0" smtClean="0"/>
              <a:t>Current Waste Management System </a:t>
            </a:r>
            <a:r>
              <a:rPr lang="en-CA" sz="9600" b="1" dirty="0"/>
              <a:t/>
            </a:r>
            <a:br>
              <a:rPr lang="en-CA" sz="9600" b="1" dirty="0"/>
            </a:br>
            <a:r>
              <a:rPr lang="en-CA" sz="9600" dirty="0" smtClean="0"/>
              <a:t>in Kawartha Lakes</a:t>
            </a:r>
            <a:r>
              <a:rPr lang="en-CA" sz="9600" dirty="0"/>
              <a:t> </a:t>
            </a:r>
            <a:endParaRPr lang="en-CA" sz="9000" dirty="0">
              <a:latin typeface="Raleway" pitchFamily="2" charset="0"/>
            </a:endParaRPr>
          </a:p>
        </p:txBody>
      </p:sp>
      <p:cxnSp>
        <p:nvCxnSpPr>
          <p:cNvPr id="3" name="Straight Connector 2"/>
          <p:cNvCxnSpPr/>
          <p:nvPr/>
        </p:nvCxnSpPr>
        <p:spPr>
          <a:xfrm>
            <a:off x="914400" y="3939966"/>
            <a:ext cx="31083250" cy="0"/>
          </a:xfrm>
          <a:prstGeom prst="line">
            <a:avLst/>
          </a:prstGeom>
          <a:ln w="63500">
            <a:solidFill>
              <a:srgbClr val="00849F"/>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649784" y="4625187"/>
            <a:ext cx="8779960" cy="6187069"/>
            <a:chOff x="1649784" y="4929987"/>
            <a:chExt cx="8779960" cy="6187069"/>
          </a:xfrm>
        </p:grpSpPr>
        <p:pic>
          <p:nvPicPr>
            <p:cNvPr id="2054" name="Picture 6" descr="https://lh4.googleusercontent.com/jq1PDbTg8_TiftAqmZGKWlohoxu96mwCMunkqigaL38WIYfq-uBbPM7NQJB7b19kl3J7j7q8HOPa3JTpzmnFyWG-R5RlS_He9mwd8Mdxxt3DcI8Iw4MCjw2stJd-Ni7qSeZ3aqVOBpU"/>
            <p:cNvPicPr>
              <a:picLocks noChangeAspect="1" noChangeArrowheads="1"/>
            </p:cNvPicPr>
            <p:nvPr/>
          </p:nvPicPr>
          <p:blipFill rotWithShape="1">
            <a:blip r:embed="rId4">
              <a:extLst>
                <a:ext uri="{28A0092B-C50C-407E-A947-70E740481C1C}">
                  <a14:useLocalDpi xmlns:a14="http://schemas.microsoft.com/office/drawing/2010/main" val="0"/>
                </a:ext>
              </a:extLst>
            </a:blip>
            <a:srcRect l="18284" t="17360" r="17805" b="16686"/>
            <a:stretch/>
          </p:blipFill>
          <p:spPr bwMode="auto">
            <a:xfrm>
              <a:off x="5039391" y="4929987"/>
              <a:ext cx="2000746" cy="20647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649784" y="7536589"/>
              <a:ext cx="8779960" cy="3580467"/>
            </a:xfrm>
            <a:prstGeom prst="rect">
              <a:avLst/>
            </a:prstGeom>
          </p:spPr>
          <p:txBody>
            <a:bodyPr wrap="square">
              <a:spAutoFit/>
            </a:bodyPr>
            <a:lstStyle/>
            <a:p>
              <a:pPr algn="ctr">
                <a:spcBef>
                  <a:spcPts val="600"/>
                </a:spcBef>
                <a:spcAft>
                  <a:spcPts val="2000"/>
                </a:spcAft>
              </a:pPr>
              <a:r>
                <a:rPr lang="en-CA" sz="4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Demographics</a:t>
              </a:r>
              <a:endParaRPr lang="en-CA" sz="4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685800" indent="-685800" fontAlgn="base">
                <a:spcBef>
                  <a:spcPts val="600"/>
                </a:spcBef>
                <a:buFont typeface="Arial" panose="020B0604020202020204" pitchFamily="34" charset="0"/>
                <a:buChar char="•"/>
              </a:pPr>
              <a:r>
                <a:rPr lang="en-CA" sz="4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Services provided to ~75,000 residents</a:t>
              </a:r>
            </a:p>
            <a:p>
              <a:pPr marL="685800" indent="-685800" fontAlgn="base">
                <a:spcBef>
                  <a:spcPts val="600"/>
                </a:spcBef>
                <a:buFont typeface="Arial" panose="020B0604020202020204" pitchFamily="34" charset="0"/>
                <a:buChar char="•"/>
              </a:pPr>
              <a:r>
                <a:rPr lang="en-CA" sz="4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Services provided to ~31,000 seasonal residents</a:t>
              </a:r>
            </a:p>
          </p:txBody>
        </p:sp>
      </p:grpSp>
      <p:grpSp>
        <p:nvGrpSpPr>
          <p:cNvPr id="15" name="Group 14"/>
          <p:cNvGrpSpPr/>
          <p:nvPr/>
        </p:nvGrpSpPr>
        <p:grpSpPr>
          <a:xfrm>
            <a:off x="11933959" y="4420016"/>
            <a:ext cx="9050482" cy="7469458"/>
            <a:chOff x="11792698" y="4724816"/>
            <a:chExt cx="9050482" cy="7469458"/>
          </a:xfrm>
        </p:grpSpPr>
        <p:pic>
          <p:nvPicPr>
            <p:cNvPr id="2056" name="Picture 8" descr="https://lh3.googleusercontent.com/l4itemqcqxOS51w6VRgz6mgTXqgZd-9J18tdLVUlX7q2p4KfVxF4GDSeZjpDlv70aZblSs7g5rCLK011XA5eChw79IUnjNQ1cX7Ri9ipcPBQIJQc6lWKKJ2VKvctxUuwiSfHITjXkw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56411" y="4724816"/>
              <a:ext cx="5123056" cy="247507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792698" y="7536589"/>
              <a:ext cx="9050482" cy="4657685"/>
            </a:xfrm>
            <a:prstGeom prst="rect">
              <a:avLst/>
            </a:prstGeom>
          </p:spPr>
          <p:txBody>
            <a:bodyPr wrap="square">
              <a:spAutoFit/>
            </a:bodyPr>
            <a:lstStyle/>
            <a:p>
              <a:pPr algn="ctr">
                <a:spcAft>
                  <a:spcPts val="2000"/>
                </a:spcAft>
              </a:pPr>
              <a:r>
                <a:rPr lang="en-CA" sz="4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Curbside Collection </a:t>
              </a:r>
              <a:r>
                <a:rPr lang="en-CA" sz="4000" b="1"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Programs</a:t>
              </a:r>
            </a:p>
            <a:p>
              <a:pPr marL="571500" indent="-571500" fontAlgn="base">
                <a:buFont typeface="Arial" panose="020B0604020202020204" pitchFamily="34" charset="0"/>
                <a:buChar char="•"/>
              </a:pPr>
              <a:r>
                <a:rPr lang="en-CA" sz="40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Residential recycling &amp; garbage</a:t>
              </a:r>
            </a:p>
            <a:p>
              <a:pPr marL="571500" indent="-571500" fontAlgn="base">
                <a:buFont typeface="Arial" panose="020B0604020202020204" pitchFamily="34" charset="0"/>
                <a:buChar char="•"/>
              </a:pPr>
              <a:r>
                <a:rPr lang="en-CA" sz="40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Commercial waste</a:t>
              </a:r>
            </a:p>
            <a:p>
              <a:pPr marL="571500" indent="-571500" fontAlgn="base">
                <a:buFont typeface="Arial" panose="020B0604020202020204" pitchFamily="34" charset="0"/>
                <a:buChar char="•"/>
              </a:pPr>
              <a:r>
                <a:rPr lang="en-CA" sz="40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Leaf &amp; yard waste</a:t>
              </a:r>
            </a:p>
            <a:p>
              <a:pPr marL="571500" indent="-571500" fontAlgn="base">
                <a:buFont typeface="Arial" panose="020B0604020202020204" pitchFamily="34" charset="0"/>
                <a:buChar char="•"/>
              </a:pPr>
              <a:r>
                <a:rPr lang="en-CA" sz="40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Batteries </a:t>
              </a:r>
            </a:p>
            <a:p>
              <a:pPr marL="571500" indent="-571500" fontAlgn="base">
                <a:buFont typeface="Arial" panose="020B0604020202020204" pitchFamily="34" charset="0"/>
                <a:buChar char="•"/>
              </a:pPr>
              <a:r>
                <a:rPr lang="en-CA" sz="40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Large items, mattresses and appliances</a:t>
              </a:r>
              <a:endParaRPr lang="en-CA" sz="4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 name="Rectangle 5"/>
          <p:cNvSpPr>
            <a:spLocks noChangeArrowheads="1"/>
          </p:cNvSpPr>
          <p:nvPr/>
        </p:nvSpPr>
        <p:spPr bwMode="auto">
          <a:xfrm>
            <a:off x="2984952" y="12462805"/>
            <a:ext cx="852188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CA" sz="5400" b="1" cap="all" dirty="0">
                <a:solidFill>
                  <a:schemeClr val="accent1"/>
                </a:solidFill>
                <a:latin typeface="Open Sans" panose="020B0606030504020204" pitchFamily="34" charset="0"/>
                <a:ea typeface="Open Sans" panose="020B0606030504020204" pitchFamily="34" charset="0"/>
                <a:cs typeface="Open Sans" panose="020B0606030504020204" pitchFamily="34" charset="0"/>
                <a:sym typeface="Roboto"/>
              </a:rPr>
              <a:t>Making Waste </a:t>
            </a:r>
            <a:r>
              <a:rPr lang="en-CA" sz="5400" b="1" cap="all"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sym typeface="Roboto"/>
              </a:rPr>
              <a:t>Matter</a:t>
            </a:r>
            <a:endParaRPr lang="en-CA" sz="5400" b="1" cap="all" dirty="0">
              <a:solidFill>
                <a:schemeClr val="accent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8" name="Rectangle 7"/>
          <p:cNvSpPr/>
          <p:nvPr/>
        </p:nvSpPr>
        <p:spPr>
          <a:xfrm>
            <a:off x="3989603" y="13864435"/>
            <a:ext cx="6512583" cy="707886"/>
          </a:xfrm>
          <a:prstGeom prst="rect">
            <a:avLst/>
          </a:prstGeom>
        </p:spPr>
        <p:txBody>
          <a:bodyPr wrap="square">
            <a:spAutoFit/>
          </a:bodyPr>
          <a:lstStyle/>
          <a:p>
            <a:r>
              <a:rPr lang="en-CA" sz="4000" b="1" dirty="0">
                <a:solidFill>
                  <a:srgbClr val="00849F"/>
                </a:solidFill>
                <a:latin typeface="Open Sans" panose="020B0606030504020204" pitchFamily="34" charset="0"/>
                <a:ea typeface="Open Sans" panose="020B0606030504020204" pitchFamily="34" charset="0"/>
                <a:cs typeface="Open Sans" panose="020B0606030504020204" pitchFamily="34" charset="0"/>
              </a:rPr>
              <a:t>Goal: Divert 70% by </a:t>
            </a:r>
            <a:r>
              <a:rPr lang="en-CA" sz="4000" b="1" dirty="0" smtClean="0">
                <a:solidFill>
                  <a:srgbClr val="00849F"/>
                </a:solidFill>
                <a:latin typeface="Open Sans" panose="020B0606030504020204" pitchFamily="34" charset="0"/>
                <a:ea typeface="Open Sans" panose="020B0606030504020204" pitchFamily="34" charset="0"/>
                <a:cs typeface="Open Sans" panose="020B0606030504020204" pitchFamily="34" charset="0"/>
              </a:rPr>
              <a:t>2048</a:t>
            </a:r>
            <a:endParaRPr lang="en-CA" sz="4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7" name="Group 16"/>
          <p:cNvGrpSpPr/>
          <p:nvPr/>
        </p:nvGrpSpPr>
        <p:grpSpPr>
          <a:xfrm>
            <a:off x="1317050" y="14885705"/>
            <a:ext cx="12709846" cy="6255223"/>
            <a:chOff x="1463354" y="15152405"/>
            <a:chExt cx="11565081" cy="4989895"/>
          </a:xfrm>
        </p:grpSpPr>
        <p:pic>
          <p:nvPicPr>
            <p:cNvPr id="1028" name="Picture 4" descr="https://lh5.googleusercontent.com/fGHuTNxQ6q0NioeTvdJcpmDisu9jYduM6WLVvlIMhbQ9rsr4TwX8Q6mgyDx5k7V9dyXHuN45yOls3dgkGcbLx-3h65yjU9CzFKXGjKJlRdJhfeBrXg3kLiGQO6USHTuOdDiIYjM6E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4047" y="15291617"/>
              <a:ext cx="7162800" cy="41338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s://lh4.googleusercontent.com/Ac2hUH-yLaJeMJUceNtjHHT5Bqc9SiUXGZIeOBtrP3cVvq73CU9OVtmdFd5OVn78N5iESU10CvCvb127fmFpdzhBfQw7ZWXGP3cABYWbY71-7vcrLQKGnqJn-Qcyf1RSj-Dfnpf0Z7OPZNMi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1285" y="15152405"/>
              <a:ext cx="3867150" cy="49053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463354" y="19742190"/>
              <a:ext cx="6228881" cy="400110"/>
            </a:xfrm>
            <a:prstGeom prst="rect">
              <a:avLst/>
            </a:prstGeom>
          </p:spPr>
          <p:txBody>
            <a:bodyPr wrap="square">
              <a:spAutoFit/>
            </a:bodyPr>
            <a:lstStyle/>
            <a:p>
              <a:r>
                <a:rPr lang="en-CA" sz="2000" i="1" dirty="0">
                  <a:latin typeface="Open Sans" panose="020B0606030504020204" pitchFamily="34" charset="0"/>
                  <a:ea typeface="Open Sans" panose="020B0606030504020204" pitchFamily="34" charset="0"/>
                  <a:cs typeface="Open Sans" panose="020B0606030504020204" pitchFamily="34" charset="0"/>
                </a:rPr>
                <a:t>Note: The 2021 waste diversion rate is being verified</a:t>
              </a:r>
              <a:r>
                <a:rPr lang="en-CA" sz="2000" i="1" dirty="0" smtClean="0">
                  <a:latin typeface="Open Sans" panose="020B0606030504020204" pitchFamily="34" charset="0"/>
                  <a:ea typeface="Open Sans" panose="020B0606030504020204" pitchFamily="34" charset="0"/>
                  <a:cs typeface="Open Sans" panose="020B0606030504020204" pitchFamily="34" charset="0"/>
                </a:rPr>
                <a:t>.</a:t>
              </a:r>
              <a:endParaRPr lang="en-US" alt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1" name="Rectangle 10"/>
          <p:cNvSpPr/>
          <p:nvPr/>
        </p:nvSpPr>
        <p:spPr>
          <a:xfrm>
            <a:off x="15873816" y="12462805"/>
            <a:ext cx="15648710" cy="923330"/>
          </a:xfrm>
          <a:prstGeom prst="rect">
            <a:avLst/>
          </a:prstGeom>
        </p:spPr>
        <p:txBody>
          <a:bodyPr wrap="square">
            <a:spAutoFit/>
          </a:bodyPr>
          <a:lstStyle/>
          <a:p>
            <a:r>
              <a:rPr lang="en-CA" sz="5400" b="1" cap="all"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Increasing Diversion in Kawartha </a:t>
            </a:r>
            <a:r>
              <a:rPr lang="en-CA" sz="5400" b="1" cap="all"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Lakes</a:t>
            </a:r>
            <a:endParaRPr lang="en-CA" sz="5400" cap="all"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3" name="Group 12"/>
          <p:cNvGrpSpPr/>
          <p:nvPr/>
        </p:nvGrpSpPr>
        <p:grpSpPr>
          <a:xfrm>
            <a:off x="21715561" y="4632684"/>
            <a:ext cx="10591149" cy="6744641"/>
            <a:chOff x="21400251" y="4937484"/>
            <a:chExt cx="10591149" cy="6744641"/>
          </a:xfrm>
        </p:grpSpPr>
        <p:pic>
          <p:nvPicPr>
            <p:cNvPr id="1026" name="Picture 2" descr="https://lh5.googleusercontent.com/DuXztZuSijMqrdFwIvnVtckSVQyVEd1YrCc8knN7gZzGTrD3QPekqTiTQYr07Nv-pW9HdbTIXB5L2nY7szhMcM0zzdcGQse29v5qZO1XfIZ5gjIWgiJrRqEBHKGnUSVaJD6Y7tp1QrI"/>
            <p:cNvPicPr>
              <a:picLocks noChangeAspect="1" noChangeArrowheads="1"/>
            </p:cNvPicPr>
            <p:nvPr/>
          </p:nvPicPr>
          <p:blipFill rotWithShape="1">
            <a:blip r:embed="rId8">
              <a:extLst>
                <a:ext uri="{28A0092B-C50C-407E-A947-70E740481C1C}">
                  <a14:useLocalDpi xmlns:a14="http://schemas.microsoft.com/office/drawing/2010/main" val="0"/>
                </a:ext>
              </a:extLst>
            </a:blip>
            <a:srcRect l="27758" t="16090" r="26287" b="17228"/>
            <a:stretch/>
          </p:blipFill>
          <p:spPr bwMode="auto">
            <a:xfrm>
              <a:off x="25989524" y="4937484"/>
              <a:ext cx="1412602" cy="20497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173307" y="7536589"/>
              <a:ext cx="7045036" cy="707886"/>
            </a:xfrm>
            <a:prstGeom prst="rect">
              <a:avLst/>
            </a:prstGeom>
          </p:spPr>
          <p:txBody>
            <a:bodyPr wrap="square">
              <a:spAutoFit/>
            </a:bodyPr>
            <a:lstStyle/>
            <a:p>
              <a:pPr algn="ctr">
                <a:spcBef>
                  <a:spcPts val="600"/>
                </a:spcBef>
              </a:pPr>
              <a:r>
                <a:rPr lang="en-CA" sz="4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Depots &amp; Drop </a:t>
              </a:r>
              <a:r>
                <a:rPr lang="en-CA" sz="4000" b="1"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Offs</a:t>
              </a:r>
              <a:endParaRPr lang="en-CA" sz="4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p:cNvGrpSpPr/>
            <p:nvPr/>
          </p:nvGrpSpPr>
          <p:grpSpPr>
            <a:xfrm>
              <a:off x="21400251" y="8512026"/>
              <a:ext cx="10591149" cy="3170099"/>
              <a:chOff x="21400251" y="8512026"/>
              <a:chExt cx="10591149" cy="3170099"/>
            </a:xfrm>
          </p:grpSpPr>
          <p:sp>
            <p:nvSpPr>
              <p:cNvPr id="21" name="Rectangle 20"/>
              <p:cNvSpPr/>
              <p:nvPr/>
            </p:nvSpPr>
            <p:spPr>
              <a:xfrm>
                <a:off x="21400251" y="8512026"/>
                <a:ext cx="5184420" cy="3170099"/>
              </a:xfrm>
              <a:prstGeom prst="rect">
                <a:avLst/>
              </a:prstGeom>
            </p:spPr>
            <p:txBody>
              <a:bodyPr wrap="square">
                <a:spAutoFit/>
              </a:bodyPr>
              <a:lstStyle/>
              <a:p>
                <a:pPr marL="571500" indent="-571500" fontAlgn="base">
                  <a:spcBef>
                    <a:spcPts val="1000"/>
                  </a:spcBef>
                  <a:buFont typeface="Arial" panose="020B0604020202020204" pitchFamily="34" charset="0"/>
                  <a:buChar char="•"/>
                </a:pPr>
                <a:r>
                  <a:rPr lang="en-CA" sz="4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Electronics</a:t>
                </a:r>
              </a:p>
              <a:p>
                <a:pPr marL="571500" indent="-571500" fontAlgn="base">
                  <a:buFont typeface="Arial" panose="020B0604020202020204" pitchFamily="34" charset="0"/>
                  <a:buChar char="•"/>
                </a:pPr>
                <a:r>
                  <a:rPr lang="en-CA" sz="4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Scrap metal</a:t>
                </a:r>
              </a:p>
              <a:p>
                <a:pPr marL="571500" indent="-571500" fontAlgn="base">
                  <a:buFont typeface="Arial" panose="020B0604020202020204" pitchFamily="34" charset="0"/>
                  <a:buChar char="•"/>
                </a:pPr>
                <a:r>
                  <a:rPr lang="en-CA" sz="4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Mattresses</a:t>
                </a:r>
              </a:p>
              <a:p>
                <a:pPr marL="571500" indent="-571500" fontAlgn="base">
                  <a:buFont typeface="Arial" panose="020B0604020202020204" pitchFamily="34" charset="0"/>
                  <a:buChar char="•"/>
                </a:pPr>
                <a:r>
                  <a:rPr lang="en-CA" sz="4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Construction &amp; Demolition Waste </a:t>
                </a:r>
              </a:p>
            </p:txBody>
          </p:sp>
          <p:sp>
            <p:nvSpPr>
              <p:cNvPr id="22" name="Rectangle 21"/>
              <p:cNvSpPr/>
              <p:nvPr/>
            </p:nvSpPr>
            <p:spPr>
              <a:xfrm>
                <a:off x="26806980" y="8512026"/>
                <a:ext cx="5184420" cy="2554545"/>
              </a:xfrm>
              <a:prstGeom prst="rect">
                <a:avLst/>
              </a:prstGeom>
            </p:spPr>
            <p:txBody>
              <a:bodyPr wrap="square">
                <a:spAutoFit/>
              </a:bodyPr>
              <a:lstStyle/>
              <a:p>
                <a:pPr marL="571500" indent="-571500" fontAlgn="base">
                  <a:buFont typeface="Arial" panose="020B0604020202020204" pitchFamily="34" charset="0"/>
                  <a:buChar char="•"/>
                </a:pPr>
                <a:r>
                  <a:rPr lang="en-CA" sz="4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Textiles</a:t>
                </a:r>
              </a:p>
              <a:p>
                <a:pPr marL="571500" indent="-571500" fontAlgn="base">
                  <a:buFont typeface="Arial" panose="020B0604020202020204" pitchFamily="34" charset="0"/>
                  <a:buChar char="•"/>
                </a:pPr>
                <a:r>
                  <a:rPr lang="en-CA" sz="4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Household Hazardous Waste </a:t>
                </a:r>
              </a:p>
              <a:p>
                <a:pPr marL="571500" indent="-571500" fontAlgn="base">
                  <a:buFont typeface="Arial" panose="020B0604020202020204" pitchFamily="34" charset="0"/>
                  <a:buChar char="•"/>
                </a:pPr>
                <a:r>
                  <a:rPr lang="en-CA" sz="4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Batteries</a:t>
                </a:r>
              </a:p>
            </p:txBody>
          </p:sp>
        </p:grpSp>
      </p:grpSp>
    </p:spTree>
    <p:extLst>
      <p:ext uri="{BB962C8B-B14F-4D97-AF65-F5344CB8AC3E}">
        <p14:creationId xmlns:p14="http://schemas.microsoft.com/office/powerpoint/2010/main" val="3405220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14400" y="12772313"/>
            <a:ext cx="16574112" cy="8636996"/>
            <a:chOff x="13683088" y="5125794"/>
            <a:chExt cx="19058060" cy="9931416"/>
          </a:xfrm>
        </p:grpSpPr>
        <p:pic>
          <p:nvPicPr>
            <p:cNvPr id="26" name="Google Shape;333;g1298d456004_1_0"/>
            <p:cNvPicPr preferRelativeResize="0"/>
            <p:nvPr/>
          </p:nvPicPr>
          <p:blipFill rotWithShape="1">
            <a:blip r:embed="rId3">
              <a:alphaModFix/>
            </a:blip>
            <a:srcRect/>
            <a:stretch/>
          </p:blipFill>
          <p:spPr>
            <a:xfrm>
              <a:off x="13683088" y="5125794"/>
              <a:ext cx="18929703" cy="9405661"/>
            </a:xfrm>
            <a:prstGeom prst="rect">
              <a:avLst/>
            </a:prstGeom>
            <a:noFill/>
            <a:ln w="228600" cap="flat" cmpd="sng">
              <a:solidFill>
                <a:schemeClr val="lt1"/>
              </a:solidFill>
              <a:prstDash val="solid"/>
              <a:round/>
              <a:headEnd type="none" w="sm" len="sm"/>
              <a:tailEnd type="none" w="sm" len="sm"/>
            </a:ln>
          </p:spPr>
        </p:pic>
        <p:sp>
          <p:nvSpPr>
            <p:cNvPr id="27" name="Google Shape;334;g1298d456004_1_0"/>
            <p:cNvSpPr txBox="1"/>
            <p:nvPr/>
          </p:nvSpPr>
          <p:spPr>
            <a:xfrm>
              <a:off x="18226630" y="14531455"/>
              <a:ext cx="10616700" cy="525755"/>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500"/>
                </a:spcBef>
                <a:spcAft>
                  <a:spcPts val="0"/>
                </a:spcAft>
                <a:buClr>
                  <a:srgbClr val="000000"/>
                </a:buClr>
                <a:buSzPts val="909"/>
                <a:buFont typeface="Arial"/>
                <a:buNone/>
              </a:pPr>
              <a:r>
                <a:rPr lang="en-CA" sz="2000" b="0" i="0" u="none" strike="noStrike" cap="none" dirty="0">
                  <a:solidFill>
                    <a:schemeClr val="dk1"/>
                  </a:solidFill>
                  <a:latin typeface="Open Sans"/>
                  <a:ea typeface="Open Sans"/>
                  <a:cs typeface="Open Sans"/>
                  <a:sym typeface="Open Sans"/>
                </a:rPr>
                <a:t>Jan 2021, OWMA Annual Landfill Report</a:t>
              </a:r>
              <a:endParaRPr sz="2000" b="0" i="0" u="none" strike="noStrike" cap="none" dirty="0">
                <a:solidFill>
                  <a:schemeClr val="dk1"/>
                </a:solidFill>
                <a:latin typeface="Open Sans"/>
                <a:ea typeface="Open Sans"/>
                <a:cs typeface="Open Sans"/>
                <a:sym typeface="Open Sans"/>
              </a:endParaRPr>
            </a:p>
          </p:txBody>
        </p:sp>
        <p:sp>
          <p:nvSpPr>
            <p:cNvPr id="30" name="Google Shape;337;g1298d456004_1_0"/>
            <p:cNvSpPr/>
            <p:nvPr/>
          </p:nvSpPr>
          <p:spPr>
            <a:xfrm rot="5400000">
              <a:off x="24204982" y="9855145"/>
              <a:ext cx="5106750" cy="673669"/>
            </a:xfrm>
            <a:prstGeom prst="bentArrow">
              <a:avLst>
                <a:gd name="adj1" fmla="val 25000"/>
                <a:gd name="adj2" fmla="val 25000"/>
                <a:gd name="adj3" fmla="val 25000"/>
                <a:gd name="adj4" fmla="val 43750"/>
              </a:avLst>
            </a:prstGeom>
            <a:solidFill>
              <a:srgbClr val="D3AA26"/>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38;g1298d456004_1_0"/>
            <p:cNvSpPr/>
            <p:nvPr/>
          </p:nvSpPr>
          <p:spPr>
            <a:xfrm>
              <a:off x="24972977" y="5341300"/>
              <a:ext cx="3921238" cy="2622356"/>
            </a:xfrm>
            <a:prstGeom prst="roundRect">
              <a:avLst>
                <a:gd name="adj" fmla="val 16667"/>
              </a:avLst>
            </a:prstGeom>
            <a:solidFill>
              <a:srgbClr val="F0DFAA"/>
            </a:solidFill>
            <a:ln w="38100" cap="flat" cmpd="sng">
              <a:solidFill>
                <a:srgbClr val="D3AA2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2400" dirty="0">
                  <a:solidFill>
                    <a:srgbClr val="990000"/>
                  </a:solidFill>
                  <a:latin typeface="Open Sans"/>
                  <a:ea typeface="Open Sans"/>
                  <a:cs typeface="Open Sans"/>
                  <a:sym typeface="Open Sans"/>
                </a:rPr>
                <a:t>Landfills will reach maximum capacity by</a:t>
              </a:r>
              <a:r>
                <a:rPr lang="en-CA" sz="2400" b="1" dirty="0">
                  <a:solidFill>
                    <a:srgbClr val="990000"/>
                  </a:solidFill>
                  <a:latin typeface="Open Sans"/>
                  <a:ea typeface="Open Sans"/>
                  <a:cs typeface="Open Sans"/>
                  <a:sym typeface="Open Sans"/>
                </a:rPr>
                <a:t> 2032 </a:t>
              </a:r>
              <a:r>
                <a:rPr lang="en-CA" sz="2400" u="sng" dirty="0">
                  <a:solidFill>
                    <a:srgbClr val="990000"/>
                  </a:solidFill>
                  <a:latin typeface="Open Sans"/>
                  <a:ea typeface="Open Sans"/>
                  <a:cs typeface="Open Sans"/>
                  <a:sym typeface="Open Sans"/>
                </a:rPr>
                <a:t>without </a:t>
              </a:r>
              <a:r>
                <a:rPr lang="en-CA" sz="2400" dirty="0">
                  <a:solidFill>
                    <a:srgbClr val="990000"/>
                  </a:solidFill>
                  <a:latin typeface="Open Sans"/>
                  <a:ea typeface="Open Sans"/>
                  <a:cs typeface="Open Sans"/>
                  <a:sym typeface="Open Sans"/>
                </a:rPr>
                <a:t>exporting waste to the US</a:t>
              </a:r>
              <a:endParaRPr sz="2400" dirty="0">
                <a:solidFill>
                  <a:srgbClr val="990000"/>
                </a:solidFill>
                <a:latin typeface="Open Sans"/>
                <a:ea typeface="Open Sans"/>
                <a:cs typeface="Open Sans"/>
                <a:sym typeface="Open Sans"/>
              </a:endParaRPr>
            </a:p>
          </p:txBody>
        </p:sp>
        <p:sp>
          <p:nvSpPr>
            <p:cNvPr id="32" name="Google Shape;339;g1298d456004_1_0"/>
            <p:cNvSpPr/>
            <p:nvPr/>
          </p:nvSpPr>
          <p:spPr>
            <a:xfrm rot="5400000">
              <a:off x="29170056" y="11104240"/>
              <a:ext cx="2728800" cy="491100"/>
            </a:xfrm>
            <a:prstGeom prst="bentArrow">
              <a:avLst>
                <a:gd name="adj1" fmla="val 25000"/>
                <a:gd name="adj2" fmla="val 25000"/>
                <a:gd name="adj3" fmla="val 25000"/>
                <a:gd name="adj4" fmla="val 43750"/>
              </a:avLst>
            </a:prstGeom>
            <a:solidFill>
              <a:srgbClr val="002C56"/>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0;g1298d456004_1_0"/>
            <p:cNvSpPr/>
            <p:nvPr/>
          </p:nvSpPr>
          <p:spPr>
            <a:xfrm>
              <a:off x="28546812" y="8495074"/>
              <a:ext cx="4194336" cy="2195400"/>
            </a:xfrm>
            <a:prstGeom prst="roundRect">
              <a:avLst>
                <a:gd name="adj" fmla="val 16667"/>
              </a:avLst>
            </a:prstGeom>
            <a:solidFill>
              <a:schemeClr val="accent1">
                <a:lumMod val="20000"/>
                <a:lumOff val="80000"/>
              </a:schemeClr>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2400" dirty="0">
                  <a:solidFill>
                    <a:srgbClr val="002C56"/>
                  </a:solidFill>
                  <a:latin typeface="Open Sans"/>
                  <a:ea typeface="Open Sans"/>
                  <a:cs typeface="Open Sans"/>
                  <a:sym typeface="Open Sans"/>
                </a:rPr>
                <a:t>Landfills will reach maximum capacity by </a:t>
              </a:r>
              <a:r>
                <a:rPr lang="en-CA" sz="2400" b="1" dirty="0">
                  <a:solidFill>
                    <a:srgbClr val="002C56"/>
                  </a:solidFill>
                  <a:latin typeface="Open Sans"/>
                  <a:ea typeface="Open Sans"/>
                  <a:cs typeface="Open Sans"/>
                  <a:sym typeface="Open Sans"/>
                </a:rPr>
                <a:t>2036 </a:t>
              </a:r>
              <a:r>
                <a:rPr lang="en-CA" sz="2400" u="sng" dirty="0">
                  <a:solidFill>
                    <a:srgbClr val="002C56"/>
                  </a:solidFill>
                  <a:latin typeface="Open Sans"/>
                  <a:ea typeface="Open Sans"/>
                  <a:cs typeface="Open Sans"/>
                  <a:sym typeface="Open Sans"/>
                </a:rPr>
                <a:t>with </a:t>
              </a:r>
              <a:r>
                <a:rPr lang="en-CA" sz="2400" dirty="0">
                  <a:solidFill>
                    <a:srgbClr val="002C56"/>
                  </a:solidFill>
                  <a:latin typeface="Open Sans"/>
                  <a:ea typeface="Open Sans"/>
                  <a:cs typeface="Open Sans"/>
                  <a:sym typeface="Open Sans"/>
                </a:rPr>
                <a:t>continued export to the US</a:t>
              </a:r>
              <a:endParaRPr sz="2400" dirty="0">
                <a:solidFill>
                  <a:srgbClr val="002C56"/>
                </a:solidFill>
                <a:latin typeface="Open Sans"/>
                <a:ea typeface="Open Sans"/>
                <a:cs typeface="Open Sans"/>
                <a:sym typeface="Open Sans"/>
              </a:endParaRPr>
            </a:p>
          </p:txBody>
        </p:sp>
      </p:grpSp>
      <p:pic>
        <p:nvPicPr>
          <p:cNvPr id="24" name="Google Shape;327;g12777503813_0_20"/>
          <p:cNvPicPr preferRelativeResize="0"/>
          <p:nvPr/>
        </p:nvPicPr>
        <p:blipFill>
          <a:blip r:embed="rId4">
            <a:alphaModFix/>
          </a:blip>
          <a:stretch>
            <a:fillRect/>
          </a:stretch>
        </p:blipFill>
        <p:spPr>
          <a:xfrm>
            <a:off x="18961106" y="7071214"/>
            <a:ext cx="13922479" cy="9790982"/>
          </a:xfrm>
          <a:prstGeom prst="rect">
            <a:avLst/>
          </a:prstGeom>
          <a:noFill/>
          <a:ln>
            <a:noFill/>
          </a:ln>
        </p:spPr>
      </p:pic>
      <p:sp>
        <p:nvSpPr>
          <p:cNvPr id="4" name="Title 3"/>
          <p:cNvSpPr>
            <a:spLocks noGrp="1"/>
          </p:cNvSpPr>
          <p:nvPr>
            <p:ph type="title"/>
          </p:nvPr>
        </p:nvSpPr>
        <p:spPr/>
        <p:txBody>
          <a:bodyPr/>
          <a:lstStyle/>
          <a:p>
            <a:r>
              <a:rPr lang="en-CA" b="1" dirty="0" smtClean="0"/>
              <a:t>Current Waste Management System </a:t>
            </a:r>
            <a:r>
              <a:rPr lang="en-CA" dirty="0" smtClean="0"/>
              <a:t/>
            </a:r>
            <a:br>
              <a:rPr lang="en-CA" dirty="0" smtClean="0"/>
            </a:br>
            <a:r>
              <a:rPr lang="en-CA" dirty="0" smtClean="0"/>
              <a:t>in Kawartha Lakes </a:t>
            </a:r>
            <a:endParaRPr lang="en-CA" dirty="0"/>
          </a:p>
        </p:txBody>
      </p:sp>
      <p:cxnSp>
        <p:nvCxnSpPr>
          <p:cNvPr id="3" name="Straight Connector 2"/>
          <p:cNvCxnSpPr/>
          <p:nvPr/>
        </p:nvCxnSpPr>
        <p:spPr>
          <a:xfrm>
            <a:off x="914400" y="3939966"/>
            <a:ext cx="31083250" cy="0"/>
          </a:xfrm>
          <a:prstGeom prst="line">
            <a:avLst/>
          </a:prstGeom>
          <a:ln w="63500">
            <a:solidFill>
              <a:srgbClr val="00849F"/>
            </a:solidFill>
          </a:ln>
        </p:spPr>
        <p:style>
          <a:lnRef idx="1">
            <a:schemeClr val="accent1"/>
          </a:lnRef>
          <a:fillRef idx="0">
            <a:schemeClr val="accent1"/>
          </a:fillRef>
          <a:effectRef idx="0">
            <a:schemeClr val="accent1"/>
          </a:effectRef>
          <a:fontRef idx="minor">
            <a:schemeClr val="tx1"/>
          </a:fontRef>
        </p:style>
      </p:cxnSp>
      <p:sp>
        <p:nvSpPr>
          <p:cNvPr id="21" name="Google Shape;322;g12777503813_0_20"/>
          <p:cNvSpPr txBox="1"/>
          <p:nvPr/>
        </p:nvSpPr>
        <p:spPr>
          <a:xfrm>
            <a:off x="1135117" y="11849192"/>
            <a:ext cx="16241766"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1800" b="0" i="0" u="none" strike="noStrike" cap="none" dirty="0">
                <a:solidFill>
                  <a:schemeClr val="dk1"/>
                </a:solidFill>
                <a:latin typeface="Open Sans"/>
                <a:ea typeface="Open Sans"/>
                <a:cs typeface="Open Sans"/>
                <a:sym typeface="Open Sans"/>
              </a:rPr>
              <a:t>*Closure date based on 2015 Making Waste Matters and ongoing separate City study and subject to change based on diversion rates and new programs, closure of other landfills and redirection to remaining sites, etc.</a:t>
            </a:r>
            <a:endParaRPr sz="1800" b="0" i="0" u="none" strike="noStrike" cap="none" dirty="0">
              <a:solidFill>
                <a:schemeClr val="dk1"/>
              </a:solidFill>
              <a:latin typeface="Open Sans"/>
              <a:ea typeface="Open Sans"/>
              <a:cs typeface="Open Sans"/>
              <a:sym typeface="Open Sans"/>
            </a:endParaRPr>
          </a:p>
        </p:txBody>
      </p:sp>
      <p:sp>
        <p:nvSpPr>
          <p:cNvPr id="22" name="Google Shape;323;g12777503813_0_20"/>
          <p:cNvSpPr txBox="1"/>
          <p:nvPr/>
        </p:nvSpPr>
        <p:spPr>
          <a:xfrm>
            <a:off x="19801351" y="4576494"/>
            <a:ext cx="11162125" cy="184662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CA" sz="5400" b="1" i="0" u="none" strike="noStrike" cap="none" dirty="0">
                <a:solidFill>
                  <a:schemeClr val="accent1"/>
                </a:solidFill>
                <a:latin typeface="Open Sans"/>
                <a:ea typeface="Open Sans"/>
                <a:cs typeface="Open Sans"/>
                <a:sym typeface="Open Sans"/>
              </a:rPr>
              <a:t>Breakdown of waste landfilled at each site (2021) </a:t>
            </a:r>
            <a:endParaRPr sz="5400" b="1" i="0" u="none" strike="noStrike" cap="none" dirty="0">
              <a:solidFill>
                <a:schemeClr val="accent1"/>
              </a:solidFill>
              <a:latin typeface="Open Sans"/>
              <a:ea typeface="Open Sans"/>
              <a:cs typeface="Open Sans"/>
              <a:sym typeface="Open Sans"/>
            </a:endParaRPr>
          </a:p>
        </p:txBody>
      </p:sp>
      <p:graphicFrame>
        <p:nvGraphicFramePr>
          <p:cNvPr id="23" name="Google Shape;326;g12777503813_0_20"/>
          <p:cNvGraphicFramePr/>
          <p:nvPr>
            <p:extLst>
              <p:ext uri="{D42A27DB-BD31-4B8C-83A1-F6EECF244321}">
                <p14:modId xmlns:p14="http://schemas.microsoft.com/office/powerpoint/2010/main" val="1325206649"/>
              </p:ext>
            </p:extLst>
          </p:nvPr>
        </p:nvGraphicFramePr>
        <p:xfrm>
          <a:off x="1135117" y="5975799"/>
          <a:ext cx="16241766" cy="5770840"/>
        </p:xfrm>
        <a:graphic>
          <a:graphicData uri="http://schemas.openxmlformats.org/drawingml/2006/table">
            <a:tbl>
              <a:tblPr>
                <a:noFill/>
              </a:tblPr>
              <a:tblGrid>
                <a:gridCol w="4125454"/>
                <a:gridCol w="6263761"/>
                <a:gridCol w="5852551"/>
              </a:tblGrid>
              <a:tr h="1586010">
                <a:tc>
                  <a:txBody>
                    <a:bodyPr/>
                    <a:lstStyle/>
                    <a:p>
                      <a:pPr marL="0" lvl="0" indent="0" algn="ctr" rtl="0">
                        <a:spcBef>
                          <a:spcPts val="0"/>
                        </a:spcBef>
                        <a:spcAft>
                          <a:spcPts val="0"/>
                        </a:spcAft>
                        <a:buNone/>
                      </a:pPr>
                      <a:r>
                        <a:rPr lang="en-CA" sz="3600" b="1" dirty="0">
                          <a:solidFill>
                            <a:schemeClr val="bg1"/>
                          </a:solidFill>
                          <a:latin typeface="Open Sans"/>
                          <a:ea typeface="Open Sans"/>
                          <a:cs typeface="Open Sans"/>
                          <a:sym typeface="Open Sans"/>
                        </a:rPr>
                        <a:t>Landfill</a:t>
                      </a:r>
                      <a:endParaRPr sz="3600" b="1" dirty="0">
                        <a:solidFill>
                          <a:schemeClr val="bg1"/>
                        </a:solidFill>
                        <a:latin typeface="Open Sans"/>
                        <a:ea typeface="Open Sans"/>
                        <a:cs typeface="Open Sans"/>
                        <a:sym typeface="Open Sans"/>
                      </a:endParaRPr>
                    </a:p>
                  </a:txBody>
                  <a:tcPr marL="144163" marR="144163" marT="144163" marB="14416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849F"/>
                    </a:solidFill>
                  </a:tcPr>
                </a:tc>
                <a:tc>
                  <a:txBody>
                    <a:bodyPr/>
                    <a:lstStyle/>
                    <a:p>
                      <a:pPr marL="0" lvl="0" indent="0" algn="ctr" rtl="0">
                        <a:spcBef>
                          <a:spcPts val="0"/>
                        </a:spcBef>
                        <a:spcAft>
                          <a:spcPts val="0"/>
                        </a:spcAft>
                        <a:buNone/>
                      </a:pPr>
                      <a:r>
                        <a:rPr lang="en-CA" sz="3600" b="1" dirty="0" smtClean="0">
                          <a:solidFill>
                            <a:schemeClr val="bg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Garbage</a:t>
                      </a:r>
                      <a:r>
                        <a:rPr lang="en-CA" sz="3600" b="1" baseline="0" dirty="0" smtClean="0">
                          <a:solidFill>
                            <a:schemeClr val="bg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 Received </a:t>
                      </a:r>
                      <a:r>
                        <a:rPr lang="en-CA" sz="3600" b="1" dirty="0" smtClean="0">
                          <a:solidFill>
                            <a:schemeClr val="bg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in </a:t>
                      </a:r>
                      <a:r>
                        <a:rPr lang="en-CA" sz="3600" b="1" dirty="0">
                          <a:solidFill>
                            <a:schemeClr val="bg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2021 (tonnes)</a:t>
                      </a:r>
                      <a:endParaRPr sz="3600" b="1" dirty="0">
                        <a:solidFill>
                          <a:schemeClr val="bg1"/>
                        </a:solidFill>
                        <a:latin typeface="Open Sans"/>
                        <a:ea typeface="Open Sans"/>
                        <a:cs typeface="Open Sans"/>
                        <a:sym typeface="Open Sans"/>
                      </a:endParaRPr>
                    </a:p>
                  </a:txBody>
                  <a:tcPr marL="144163" marR="144163" marT="144163" marB="14416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849F"/>
                    </a:solidFill>
                  </a:tcPr>
                </a:tc>
                <a:tc>
                  <a:txBody>
                    <a:bodyPr/>
                    <a:lstStyle/>
                    <a:p>
                      <a:pPr marL="0" lvl="0" indent="0" algn="ctr" rtl="0">
                        <a:spcBef>
                          <a:spcPts val="0"/>
                        </a:spcBef>
                        <a:spcAft>
                          <a:spcPts val="0"/>
                        </a:spcAft>
                        <a:buNone/>
                      </a:pPr>
                      <a:r>
                        <a:rPr lang="en-CA" sz="3600" b="1" dirty="0">
                          <a:solidFill>
                            <a:schemeClr val="bg1"/>
                          </a:solidFill>
                          <a:latin typeface="Open Sans"/>
                          <a:ea typeface="Open Sans"/>
                          <a:cs typeface="Open Sans"/>
                          <a:sym typeface="Open Sans"/>
                        </a:rPr>
                        <a:t>Expected Closure Date* </a:t>
                      </a:r>
                      <a:endParaRPr sz="3600" b="1" dirty="0">
                        <a:solidFill>
                          <a:schemeClr val="bg1"/>
                        </a:solidFill>
                        <a:latin typeface="Open Sans"/>
                        <a:ea typeface="Open Sans"/>
                        <a:cs typeface="Open Sans"/>
                        <a:sym typeface="Open Sans"/>
                      </a:endParaRPr>
                    </a:p>
                  </a:txBody>
                  <a:tcPr marL="144163" marR="144163" marT="144163" marB="14416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849F"/>
                    </a:solidFill>
                  </a:tcPr>
                </a:tc>
              </a:tr>
              <a:tr h="720888">
                <a:tc>
                  <a:txBody>
                    <a:bodyPr/>
                    <a:lstStyle/>
                    <a:p>
                      <a:pPr marL="0" lvl="0" indent="0" algn="ctr" rtl="0">
                        <a:spcBef>
                          <a:spcPts val="0"/>
                        </a:spcBef>
                        <a:spcAft>
                          <a:spcPts val="0"/>
                        </a:spcAft>
                        <a:buNone/>
                      </a:pPr>
                      <a:r>
                        <a:rPr lang="en-CA" sz="3600" dirty="0">
                          <a:latin typeface="Open Sans"/>
                          <a:ea typeface="Open Sans"/>
                          <a:cs typeface="Open Sans"/>
                          <a:sym typeface="Open Sans"/>
                        </a:rPr>
                        <a:t>Lindsay Ops</a:t>
                      </a:r>
                      <a:endParaRPr sz="3600" dirty="0">
                        <a:latin typeface="Open Sans"/>
                        <a:ea typeface="Open Sans"/>
                        <a:cs typeface="Open Sans"/>
                        <a:sym typeface="Open Sans"/>
                      </a:endParaRPr>
                    </a:p>
                  </a:txBody>
                  <a:tcPr marL="144163" marR="144163" marT="144163" marB="144163">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3600" dirty="0">
                          <a:latin typeface="Open Sans"/>
                          <a:ea typeface="Open Sans"/>
                          <a:cs typeface="Open Sans"/>
                          <a:sym typeface="Open Sans"/>
                        </a:rPr>
                        <a:t>32,500</a:t>
                      </a:r>
                      <a:endParaRPr sz="3600" dirty="0">
                        <a:latin typeface="Open Sans"/>
                        <a:ea typeface="Open Sans"/>
                        <a:cs typeface="Open Sans"/>
                        <a:sym typeface="Open Sans"/>
                      </a:endParaRPr>
                    </a:p>
                  </a:txBody>
                  <a:tcPr marL="144163" marR="144163" marT="144163" marB="144163">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3600">
                          <a:latin typeface="Open Sans"/>
                          <a:ea typeface="Open Sans"/>
                          <a:cs typeface="Open Sans"/>
                          <a:sym typeface="Open Sans"/>
                        </a:rPr>
                        <a:t>2030 to 2037</a:t>
                      </a:r>
                      <a:endParaRPr sz="3600">
                        <a:latin typeface="Open Sans"/>
                        <a:ea typeface="Open Sans"/>
                        <a:cs typeface="Open Sans"/>
                        <a:sym typeface="Open Sans"/>
                      </a:endParaRPr>
                    </a:p>
                  </a:txBody>
                  <a:tcPr marL="144163" marR="144163" marT="144163" marB="144163">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30751">
                <a:tc>
                  <a:txBody>
                    <a:bodyPr/>
                    <a:lstStyle/>
                    <a:p>
                      <a:pPr marL="0" lvl="0" indent="0" algn="ctr" rtl="0">
                        <a:spcBef>
                          <a:spcPts val="0"/>
                        </a:spcBef>
                        <a:spcAft>
                          <a:spcPts val="0"/>
                        </a:spcAft>
                        <a:buNone/>
                      </a:pPr>
                      <a:r>
                        <a:rPr lang="en-CA" sz="3600" dirty="0">
                          <a:latin typeface="Open Sans"/>
                          <a:ea typeface="Open Sans"/>
                          <a:cs typeface="Open Sans"/>
                          <a:sym typeface="Open Sans"/>
                        </a:rPr>
                        <a:t>Fenelon Falls</a:t>
                      </a:r>
                      <a:endParaRPr sz="3600" dirty="0">
                        <a:latin typeface="Open Sans"/>
                        <a:ea typeface="Open Sans"/>
                        <a:cs typeface="Open Sans"/>
                        <a:sym typeface="Open Sans"/>
                      </a:endParaRPr>
                    </a:p>
                  </a:txBody>
                  <a:tcPr marL="144163" marR="144163" marT="144163" marB="144163">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3600" dirty="0">
                          <a:latin typeface="Open Sans"/>
                          <a:ea typeface="Open Sans"/>
                          <a:cs typeface="Open Sans"/>
                          <a:sym typeface="Open Sans"/>
                        </a:rPr>
                        <a:t>10,000</a:t>
                      </a:r>
                      <a:endParaRPr sz="3600" dirty="0">
                        <a:latin typeface="Open Sans"/>
                        <a:ea typeface="Open Sans"/>
                        <a:cs typeface="Open Sans"/>
                        <a:sym typeface="Open Sans"/>
                      </a:endParaRPr>
                    </a:p>
                  </a:txBody>
                  <a:tcPr marL="144163" marR="144163" marT="144163" marB="144163">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3600" dirty="0">
                          <a:latin typeface="Open Sans"/>
                          <a:ea typeface="Open Sans"/>
                          <a:cs typeface="Open Sans"/>
                          <a:sym typeface="Open Sans"/>
                        </a:rPr>
                        <a:t>2023 to 2024</a:t>
                      </a:r>
                      <a:endParaRPr sz="3600" dirty="0">
                        <a:latin typeface="Open Sans"/>
                        <a:ea typeface="Open Sans"/>
                        <a:cs typeface="Open Sans"/>
                        <a:sym typeface="Open Sans"/>
                      </a:endParaRPr>
                    </a:p>
                  </a:txBody>
                  <a:tcPr marL="144163" marR="144163" marT="144163" marB="144163">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20888">
                <a:tc>
                  <a:txBody>
                    <a:bodyPr/>
                    <a:lstStyle/>
                    <a:p>
                      <a:pPr marL="0" lvl="0" indent="0" algn="ctr" rtl="0">
                        <a:spcBef>
                          <a:spcPts val="0"/>
                        </a:spcBef>
                        <a:spcAft>
                          <a:spcPts val="0"/>
                        </a:spcAft>
                        <a:buNone/>
                      </a:pPr>
                      <a:r>
                        <a:rPr lang="en-CA" sz="3600" dirty="0" err="1">
                          <a:latin typeface="Open Sans"/>
                          <a:ea typeface="Open Sans"/>
                          <a:cs typeface="Open Sans"/>
                          <a:sym typeface="Open Sans"/>
                        </a:rPr>
                        <a:t>Laxton</a:t>
                      </a:r>
                      <a:endParaRPr sz="3600" dirty="0">
                        <a:latin typeface="Open Sans"/>
                        <a:ea typeface="Open Sans"/>
                        <a:cs typeface="Open Sans"/>
                        <a:sym typeface="Open Sans"/>
                      </a:endParaRPr>
                    </a:p>
                  </a:txBody>
                  <a:tcPr marL="144163" marR="144163" marT="144163" marB="144163">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3600" dirty="0">
                          <a:latin typeface="Open Sans"/>
                          <a:ea typeface="Open Sans"/>
                          <a:cs typeface="Open Sans"/>
                          <a:sym typeface="Open Sans"/>
                        </a:rPr>
                        <a:t>1,200</a:t>
                      </a:r>
                      <a:endParaRPr sz="3600" dirty="0">
                        <a:latin typeface="Open Sans"/>
                        <a:ea typeface="Open Sans"/>
                        <a:cs typeface="Open Sans"/>
                        <a:sym typeface="Open Sans"/>
                      </a:endParaRPr>
                    </a:p>
                  </a:txBody>
                  <a:tcPr marL="144163" marR="144163" marT="144163" marB="144163">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3600" dirty="0">
                          <a:latin typeface="Open Sans"/>
                          <a:ea typeface="Open Sans"/>
                          <a:cs typeface="Open Sans"/>
                          <a:sym typeface="Open Sans"/>
                        </a:rPr>
                        <a:t>2023 to 2024</a:t>
                      </a:r>
                      <a:endParaRPr sz="3600" dirty="0">
                        <a:latin typeface="Open Sans"/>
                        <a:ea typeface="Open Sans"/>
                        <a:cs typeface="Open Sans"/>
                        <a:sym typeface="Open Sans"/>
                      </a:endParaRPr>
                    </a:p>
                  </a:txBody>
                  <a:tcPr marL="144163" marR="144163" marT="144163" marB="144163">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20888">
                <a:tc>
                  <a:txBody>
                    <a:bodyPr/>
                    <a:lstStyle/>
                    <a:p>
                      <a:pPr marL="0" lvl="0" indent="0" algn="ctr" rtl="0">
                        <a:spcBef>
                          <a:spcPts val="0"/>
                        </a:spcBef>
                        <a:spcAft>
                          <a:spcPts val="0"/>
                        </a:spcAft>
                        <a:buNone/>
                      </a:pPr>
                      <a:r>
                        <a:rPr lang="en-CA" sz="3600" dirty="0">
                          <a:latin typeface="Open Sans"/>
                          <a:ea typeface="Open Sans"/>
                          <a:cs typeface="Open Sans"/>
                          <a:sym typeface="Open Sans"/>
                        </a:rPr>
                        <a:t>Eldon</a:t>
                      </a:r>
                      <a:endParaRPr sz="3600" dirty="0">
                        <a:latin typeface="Open Sans"/>
                        <a:ea typeface="Open Sans"/>
                        <a:cs typeface="Open Sans"/>
                        <a:sym typeface="Open Sans"/>
                      </a:endParaRPr>
                    </a:p>
                  </a:txBody>
                  <a:tcPr marL="144163" marR="144163" marT="144163" marB="144163">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3600" dirty="0">
                          <a:latin typeface="Open Sans"/>
                          <a:ea typeface="Open Sans"/>
                          <a:cs typeface="Open Sans"/>
                          <a:sym typeface="Open Sans"/>
                        </a:rPr>
                        <a:t>1,600</a:t>
                      </a:r>
                      <a:endParaRPr sz="3600" dirty="0">
                        <a:latin typeface="Open Sans"/>
                        <a:ea typeface="Open Sans"/>
                        <a:cs typeface="Open Sans"/>
                        <a:sym typeface="Open Sans"/>
                      </a:endParaRPr>
                    </a:p>
                  </a:txBody>
                  <a:tcPr marL="144163" marR="144163" marT="144163" marB="144163">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3600" dirty="0">
                          <a:latin typeface="Open Sans"/>
                          <a:ea typeface="Open Sans"/>
                          <a:cs typeface="Open Sans"/>
                          <a:sym typeface="Open Sans"/>
                        </a:rPr>
                        <a:t>2046</a:t>
                      </a:r>
                      <a:endParaRPr sz="3600" dirty="0">
                        <a:latin typeface="Open Sans"/>
                        <a:ea typeface="Open Sans"/>
                        <a:cs typeface="Open Sans"/>
                        <a:sym typeface="Open Sans"/>
                      </a:endParaRPr>
                    </a:p>
                  </a:txBody>
                  <a:tcPr marL="144163" marR="144163" marT="144163" marB="144163">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20888">
                <a:tc>
                  <a:txBody>
                    <a:bodyPr/>
                    <a:lstStyle/>
                    <a:p>
                      <a:pPr marL="0" lvl="0" indent="0" algn="ctr" rtl="0">
                        <a:spcBef>
                          <a:spcPts val="0"/>
                        </a:spcBef>
                        <a:spcAft>
                          <a:spcPts val="0"/>
                        </a:spcAft>
                        <a:buNone/>
                      </a:pPr>
                      <a:r>
                        <a:rPr lang="en-CA" sz="3600" dirty="0">
                          <a:latin typeface="Open Sans"/>
                          <a:ea typeface="Open Sans"/>
                          <a:cs typeface="Open Sans"/>
                          <a:sym typeface="Open Sans"/>
                        </a:rPr>
                        <a:t>Somerville</a:t>
                      </a:r>
                      <a:endParaRPr sz="3600" dirty="0">
                        <a:latin typeface="Open Sans"/>
                        <a:ea typeface="Open Sans"/>
                        <a:cs typeface="Open Sans"/>
                        <a:sym typeface="Open Sans"/>
                      </a:endParaRPr>
                    </a:p>
                  </a:txBody>
                  <a:tcPr marL="144163" marR="144163" marT="144163" marB="144163">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Clr>
                          <a:schemeClr val="dk1"/>
                        </a:buClr>
                        <a:buSzPts val="1100"/>
                        <a:buFont typeface="Arial"/>
                        <a:buNone/>
                      </a:pPr>
                      <a:r>
                        <a:rPr lang="en-CA" sz="3600" dirty="0">
                          <a:solidFill>
                            <a:schemeClr val="dk1"/>
                          </a:solidFill>
                          <a:latin typeface="Open Sans"/>
                          <a:ea typeface="Open Sans"/>
                          <a:cs typeface="Open Sans"/>
                          <a:sym typeface="Open Sans"/>
                        </a:rPr>
                        <a:t>2,700</a:t>
                      </a:r>
                      <a:endParaRPr sz="3600" dirty="0">
                        <a:latin typeface="Open Sans"/>
                        <a:ea typeface="Open Sans"/>
                        <a:cs typeface="Open Sans"/>
                        <a:sym typeface="Open Sans"/>
                      </a:endParaRPr>
                    </a:p>
                  </a:txBody>
                  <a:tcPr marL="144163" marR="144163" marT="144163" marB="144163">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3600" dirty="0">
                          <a:latin typeface="Open Sans"/>
                          <a:ea typeface="Open Sans"/>
                          <a:cs typeface="Open Sans"/>
                          <a:sym typeface="Open Sans"/>
                        </a:rPr>
                        <a:t>2084</a:t>
                      </a:r>
                      <a:endParaRPr sz="3600" dirty="0">
                        <a:latin typeface="Open Sans"/>
                        <a:ea typeface="Open Sans"/>
                        <a:cs typeface="Open Sans"/>
                        <a:sym typeface="Open Sans"/>
                      </a:endParaRPr>
                    </a:p>
                  </a:txBody>
                  <a:tcPr marL="144163" marR="144163" marT="144163" marB="144163">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9" name="Rectangle 8"/>
          <p:cNvSpPr/>
          <p:nvPr/>
        </p:nvSpPr>
        <p:spPr>
          <a:xfrm>
            <a:off x="5903372" y="4576494"/>
            <a:ext cx="7157729" cy="923330"/>
          </a:xfrm>
          <a:prstGeom prst="rect">
            <a:avLst/>
          </a:prstGeom>
        </p:spPr>
        <p:txBody>
          <a:bodyPr wrap="none">
            <a:spAutoFit/>
          </a:bodyPr>
          <a:lstStyle/>
          <a:p>
            <a:pPr algn="ctr"/>
            <a:r>
              <a:rPr lang="en-CA" sz="5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Landfill </a:t>
            </a:r>
            <a:r>
              <a:rPr lang="en-CA" sz="5400" b="1" dirty="0">
                <a:solidFill>
                  <a:schemeClr val="accent1"/>
                </a:solidFill>
                <a:latin typeface="Open Sans" panose="020B0606030504020204" pitchFamily="34" charset="0"/>
                <a:ea typeface="Open Sans" panose="020B0606030504020204" pitchFamily="34" charset="0"/>
                <a:cs typeface="Open Sans" panose="020B060603050402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Information</a:t>
            </a:r>
            <a:endParaRPr lang="en-CA" sz="54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5939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26488103" y="12850373"/>
            <a:ext cx="5073445" cy="0"/>
          </a:xfrm>
          <a:prstGeom prst="line">
            <a:avLst/>
          </a:prstGeom>
          <a:ln w="50800">
            <a:solidFill>
              <a:srgbClr val="13573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4761371" y="15303287"/>
            <a:ext cx="6800177" cy="0"/>
          </a:xfrm>
          <a:prstGeom prst="line">
            <a:avLst/>
          </a:prstGeom>
          <a:ln w="50800">
            <a:solidFill>
              <a:srgbClr val="256997"/>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488103" y="8794602"/>
            <a:ext cx="507344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914400" y="577014"/>
            <a:ext cx="31077000" cy="3019953"/>
          </a:xfrm>
        </p:spPr>
        <p:txBody>
          <a:bodyPr anchor="ctr" anchorCtr="0"/>
          <a:lstStyle/>
          <a:p>
            <a:r>
              <a:rPr lang="en-CA" sz="9600" b="1" dirty="0" smtClean="0"/>
              <a:t>Future Residual Waste Quantities </a:t>
            </a:r>
            <a:r>
              <a:rPr lang="en-CA" sz="9600" b="1" dirty="0"/>
              <a:t/>
            </a:r>
            <a:br>
              <a:rPr lang="en-CA" sz="9600" b="1" dirty="0"/>
            </a:br>
            <a:r>
              <a:rPr lang="en-CA" sz="9600" dirty="0" smtClean="0"/>
              <a:t>in Kawartha Lakes</a:t>
            </a:r>
            <a:r>
              <a:rPr lang="en-CA" sz="9600" dirty="0"/>
              <a:t> </a:t>
            </a:r>
            <a:endParaRPr lang="en-CA" sz="9000" dirty="0">
              <a:latin typeface="Raleway" pitchFamily="2" charset="0"/>
            </a:endParaRPr>
          </a:p>
        </p:txBody>
      </p:sp>
      <p:cxnSp>
        <p:nvCxnSpPr>
          <p:cNvPr id="3" name="Straight Connector 2"/>
          <p:cNvCxnSpPr/>
          <p:nvPr/>
        </p:nvCxnSpPr>
        <p:spPr>
          <a:xfrm>
            <a:off x="914400" y="3939966"/>
            <a:ext cx="31083250" cy="0"/>
          </a:xfrm>
          <a:prstGeom prst="line">
            <a:avLst/>
          </a:prstGeom>
          <a:ln w="63500">
            <a:solidFill>
              <a:srgbClr val="00849F"/>
            </a:solidFill>
          </a:ln>
        </p:spPr>
        <p:style>
          <a:lnRef idx="1">
            <a:schemeClr val="accent1"/>
          </a:lnRef>
          <a:fillRef idx="0">
            <a:schemeClr val="accent1"/>
          </a:fillRef>
          <a:effectRef idx="0">
            <a:schemeClr val="accent1"/>
          </a:effectRef>
          <a:fontRef idx="minor">
            <a:schemeClr val="tx1"/>
          </a:fontRef>
        </p:style>
      </p:cxnSp>
      <p:graphicFrame>
        <p:nvGraphicFramePr>
          <p:cNvPr id="17" name="Google Shape;362;g11ae487959e_0_1"/>
          <p:cNvGraphicFramePr/>
          <p:nvPr>
            <p:extLst>
              <p:ext uri="{D42A27DB-BD31-4B8C-83A1-F6EECF244321}">
                <p14:modId xmlns:p14="http://schemas.microsoft.com/office/powerpoint/2010/main" val="294079868"/>
              </p:ext>
            </p:extLst>
          </p:nvPr>
        </p:nvGraphicFramePr>
        <p:xfrm>
          <a:off x="1198178" y="6668044"/>
          <a:ext cx="16995229" cy="7385098"/>
        </p:xfrm>
        <a:graphic>
          <a:graphicData uri="http://schemas.openxmlformats.org/drawingml/2006/table">
            <a:tbl>
              <a:tblPr>
                <a:noFill/>
              </a:tblPr>
              <a:tblGrid>
                <a:gridCol w="2574621"/>
                <a:gridCol w="2750559"/>
                <a:gridCol w="3778670"/>
                <a:gridCol w="3907086"/>
                <a:gridCol w="3984293"/>
              </a:tblGrid>
              <a:tr h="2608082">
                <a:tc>
                  <a:txBody>
                    <a:bodyPr/>
                    <a:lstStyle/>
                    <a:p>
                      <a:pPr marL="0" lvl="0" indent="0" algn="ctr" rtl="0">
                        <a:spcBef>
                          <a:spcPts val="0"/>
                        </a:spcBef>
                        <a:spcAft>
                          <a:spcPts val="0"/>
                        </a:spcAft>
                        <a:buNone/>
                      </a:pPr>
                      <a:r>
                        <a:rPr lang="en-CA" sz="4700" b="1" dirty="0">
                          <a:solidFill>
                            <a:schemeClr val="bg1"/>
                          </a:solidFill>
                          <a:latin typeface="Open Sans"/>
                          <a:ea typeface="Open Sans"/>
                          <a:cs typeface="Open Sans"/>
                          <a:sym typeface="Open Sans"/>
                        </a:rPr>
                        <a:t>Year</a:t>
                      </a:r>
                      <a:endParaRPr sz="4700" b="1" dirty="0">
                        <a:solidFill>
                          <a:schemeClr val="bg1"/>
                        </a:solidFill>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849F"/>
                    </a:solidFill>
                  </a:tcPr>
                </a:tc>
                <a:tc>
                  <a:txBody>
                    <a:bodyPr/>
                    <a:lstStyle/>
                    <a:p>
                      <a:pPr marL="0" lvl="0" indent="0" algn="ctr" rtl="0">
                        <a:spcBef>
                          <a:spcPts val="0"/>
                        </a:spcBef>
                        <a:spcAft>
                          <a:spcPts val="0"/>
                        </a:spcAft>
                        <a:buNone/>
                      </a:pPr>
                      <a:r>
                        <a:rPr lang="en-CA" sz="4700" b="1" dirty="0">
                          <a:solidFill>
                            <a:schemeClr val="bg1"/>
                          </a:solidFill>
                          <a:latin typeface="Open Sans"/>
                          <a:ea typeface="Open Sans"/>
                          <a:cs typeface="Open Sans"/>
                          <a:sym typeface="Open Sans"/>
                        </a:rPr>
                        <a:t>Status Quo</a:t>
                      </a:r>
                      <a:endParaRPr sz="4700" b="1" dirty="0">
                        <a:solidFill>
                          <a:schemeClr val="bg1"/>
                        </a:solidFill>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849F"/>
                    </a:solidFill>
                  </a:tcPr>
                </a:tc>
                <a:tc>
                  <a:txBody>
                    <a:bodyPr/>
                    <a:lstStyle/>
                    <a:p>
                      <a:pPr marL="0" lvl="0" indent="0" algn="ctr" rtl="0">
                        <a:spcBef>
                          <a:spcPts val="0"/>
                        </a:spcBef>
                        <a:spcAft>
                          <a:spcPts val="0"/>
                        </a:spcAft>
                        <a:buNone/>
                      </a:pPr>
                      <a:r>
                        <a:rPr lang="en-CA" sz="4700" b="1" dirty="0">
                          <a:solidFill>
                            <a:schemeClr val="bg1"/>
                          </a:solidFill>
                          <a:latin typeface="Open Sans"/>
                          <a:ea typeface="Open Sans"/>
                          <a:cs typeface="Open Sans"/>
                          <a:sym typeface="Open Sans"/>
                        </a:rPr>
                        <a:t>35% Diversion Achieved</a:t>
                      </a:r>
                      <a:endParaRPr sz="4700" b="1" dirty="0">
                        <a:solidFill>
                          <a:schemeClr val="bg1"/>
                        </a:solidFill>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849F"/>
                    </a:solidFill>
                  </a:tcPr>
                </a:tc>
                <a:tc>
                  <a:txBody>
                    <a:bodyPr/>
                    <a:lstStyle/>
                    <a:p>
                      <a:pPr marL="0" lvl="0" indent="0" algn="ctr" rtl="0">
                        <a:spcBef>
                          <a:spcPts val="0"/>
                        </a:spcBef>
                        <a:spcAft>
                          <a:spcPts val="0"/>
                        </a:spcAft>
                        <a:buNone/>
                      </a:pPr>
                      <a:r>
                        <a:rPr lang="en-CA" sz="4700" b="1" dirty="0">
                          <a:solidFill>
                            <a:schemeClr val="bg1"/>
                          </a:solidFill>
                          <a:latin typeface="Open Sans"/>
                          <a:ea typeface="Open Sans"/>
                          <a:cs typeface="Open Sans"/>
                          <a:sym typeface="Open Sans"/>
                        </a:rPr>
                        <a:t>53% Diversion Achieved</a:t>
                      </a:r>
                      <a:endParaRPr sz="4700" b="1" dirty="0">
                        <a:solidFill>
                          <a:schemeClr val="bg1"/>
                        </a:solidFill>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849F"/>
                    </a:solidFill>
                  </a:tcPr>
                </a:tc>
                <a:tc>
                  <a:txBody>
                    <a:bodyPr/>
                    <a:lstStyle/>
                    <a:p>
                      <a:pPr marL="0" lvl="0" indent="0" algn="ctr" rtl="0">
                        <a:spcBef>
                          <a:spcPts val="0"/>
                        </a:spcBef>
                        <a:spcAft>
                          <a:spcPts val="0"/>
                        </a:spcAft>
                        <a:buNone/>
                      </a:pPr>
                      <a:r>
                        <a:rPr lang="en-CA" sz="4700" b="1" dirty="0">
                          <a:solidFill>
                            <a:schemeClr val="accent4"/>
                          </a:solidFill>
                          <a:latin typeface="Open Sans"/>
                          <a:ea typeface="Open Sans"/>
                          <a:cs typeface="Open Sans"/>
                          <a:sym typeface="Open Sans"/>
                        </a:rPr>
                        <a:t>70% Diversion Achieved </a:t>
                      </a:r>
                      <a:endParaRPr sz="4700" b="1" dirty="0">
                        <a:solidFill>
                          <a:schemeClr val="accent4"/>
                        </a:solidFill>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849F">
                        <a:alpha val="10000"/>
                      </a:srgbClr>
                    </a:solidFill>
                  </a:tcPr>
                </a:tc>
              </a:tr>
              <a:tr h="1589174">
                <a:tc>
                  <a:txBody>
                    <a:bodyPr/>
                    <a:lstStyle/>
                    <a:p>
                      <a:pPr marL="0" lvl="0" indent="0" algn="ctr" rtl="0">
                        <a:spcBef>
                          <a:spcPts val="0"/>
                        </a:spcBef>
                        <a:spcAft>
                          <a:spcPts val="0"/>
                        </a:spcAft>
                        <a:buNone/>
                      </a:pPr>
                      <a:r>
                        <a:rPr lang="en-CA" sz="4700" b="1" dirty="0">
                          <a:solidFill>
                            <a:srgbClr val="00849F"/>
                          </a:solidFill>
                          <a:latin typeface="Open Sans"/>
                          <a:ea typeface="Open Sans"/>
                          <a:cs typeface="Open Sans"/>
                          <a:sym typeface="Open Sans"/>
                        </a:rPr>
                        <a:t>2021</a:t>
                      </a:r>
                      <a:endParaRPr sz="4700" b="1" dirty="0">
                        <a:solidFill>
                          <a:srgbClr val="00849F"/>
                        </a:solidFill>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4700" dirty="0">
                          <a:latin typeface="Open Sans"/>
                          <a:ea typeface="Open Sans"/>
                          <a:cs typeface="Open Sans"/>
                          <a:sym typeface="Open Sans"/>
                        </a:rPr>
                        <a:t>47,000</a:t>
                      </a:r>
                      <a:endParaRPr sz="4700" dirty="0">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4700" dirty="0">
                          <a:latin typeface="Open Sans"/>
                          <a:ea typeface="Open Sans"/>
                          <a:cs typeface="Open Sans"/>
                          <a:sym typeface="Open Sans"/>
                        </a:rPr>
                        <a:t>47,000</a:t>
                      </a:r>
                      <a:endParaRPr sz="4700" dirty="0">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4700" dirty="0">
                          <a:latin typeface="Open Sans"/>
                          <a:ea typeface="Open Sans"/>
                          <a:cs typeface="Open Sans"/>
                          <a:sym typeface="Open Sans"/>
                        </a:rPr>
                        <a:t>47,000</a:t>
                      </a:r>
                      <a:endParaRPr sz="4700" dirty="0">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4700" b="1" dirty="0">
                          <a:solidFill>
                            <a:schemeClr val="accent4"/>
                          </a:solidFill>
                          <a:latin typeface="Open Sans"/>
                          <a:ea typeface="Open Sans"/>
                          <a:cs typeface="Open Sans"/>
                          <a:sym typeface="Open Sans"/>
                        </a:rPr>
                        <a:t>47,000</a:t>
                      </a:r>
                      <a:endParaRPr sz="4700" b="1" dirty="0">
                        <a:solidFill>
                          <a:schemeClr val="accent4"/>
                        </a:solidFill>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849F">
                        <a:alpha val="10000"/>
                      </a:srgbClr>
                    </a:solidFill>
                  </a:tcPr>
                </a:tc>
              </a:tr>
              <a:tr h="1589174">
                <a:tc>
                  <a:txBody>
                    <a:bodyPr/>
                    <a:lstStyle/>
                    <a:p>
                      <a:pPr marL="0" lvl="0" indent="0" algn="ctr" rtl="0">
                        <a:spcBef>
                          <a:spcPts val="0"/>
                        </a:spcBef>
                        <a:spcAft>
                          <a:spcPts val="0"/>
                        </a:spcAft>
                        <a:buNone/>
                      </a:pPr>
                      <a:r>
                        <a:rPr lang="en-CA" sz="4700" b="1" dirty="0">
                          <a:solidFill>
                            <a:srgbClr val="00849F"/>
                          </a:solidFill>
                          <a:latin typeface="Open Sans"/>
                          <a:ea typeface="Open Sans"/>
                          <a:cs typeface="Open Sans"/>
                          <a:sym typeface="Open Sans"/>
                        </a:rPr>
                        <a:t>2035</a:t>
                      </a:r>
                      <a:endParaRPr sz="4700" b="1" dirty="0">
                        <a:solidFill>
                          <a:srgbClr val="00849F"/>
                        </a:solidFill>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4700">
                          <a:latin typeface="Open Sans"/>
                          <a:ea typeface="Open Sans"/>
                          <a:cs typeface="Open Sans"/>
                          <a:sym typeface="Open Sans"/>
                        </a:rPr>
                        <a:t>60,000</a:t>
                      </a:r>
                      <a:endParaRPr sz="4700">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4700" dirty="0">
                          <a:latin typeface="Open Sans"/>
                          <a:ea typeface="Open Sans"/>
                          <a:cs typeface="Open Sans"/>
                          <a:sym typeface="Open Sans"/>
                        </a:rPr>
                        <a:t>55,800</a:t>
                      </a:r>
                      <a:endParaRPr sz="4700" dirty="0">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4700" dirty="0">
                          <a:latin typeface="Open Sans"/>
                          <a:ea typeface="Open Sans"/>
                          <a:cs typeface="Open Sans"/>
                          <a:sym typeface="Open Sans"/>
                        </a:rPr>
                        <a:t>51,100</a:t>
                      </a:r>
                      <a:endParaRPr sz="4700" dirty="0">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4700" b="1" dirty="0">
                          <a:solidFill>
                            <a:schemeClr val="accent4"/>
                          </a:solidFill>
                          <a:latin typeface="Open Sans"/>
                          <a:ea typeface="Open Sans"/>
                          <a:cs typeface="Open Sans"/>
                          <a:sym typeface="Open Sans"/>
                        </a:rPr>
                        <a:t>46,400</a:t>
                      </a:r>
                      <a:endParaRPr sz="4700" b="1" dirty="0">
                        <a:solidFill>
                          <a:schemeClr val="accent4"/>
                        </a:solidFill>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849F">
                        <a:alpha val="10000"/>
                      </a:srgbClr>
                    </a:solidFill>
                  </a:tcPr>
                </a:tc>
              </a:tr>
              <a:tr h="1589174">
                <a:tc>
                  <a:txBody>
                    <a:bodyPr/>
                    <a:lstStyle/>
                    <a:p>
                      <a:pPr marL="0" lvl="0" indent="0" algn="ctr" rtl="0">
                        <a:spcBef>
                          <a:spcPts val="0"/>
                        </a:spcBef>
                        <a:spcAft>
                          <a:spcPts val="0"/>
                        </a:spcAft>
                        <a:buNone/>
                      </a:pPr>
                      <a:r>
                        <a:rPr lang="en-CA" sz="4700" b="1" dirty="0">
                          <a:solidFill>
                            <a:srgbClr val="00849F"/>
                          </a:solidFill>
                          <a:latin typeface="Open Sans"/>
                          <a:ea typeface="Open Sans"/>
                          <a:cs typeface="Open Sans"/>
                          <a:sym typeface="Open Sans"/>
                        </a:rPr>
                        <a:t>2048</a:t>
                      </a:r>
                      <a:endParaRPr sz="4700" b="1" dirty="0">
                        <a:solidFill>
                          <a:srgbClr val="00849F"/>
                        </a:solidFill>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4700">
                          <a:latin typeface="Open Sans"/>
                          <a:ea typeface="Open Sans"/>
                          <a:cs typeface="Open Sans"/>
                          <a:sym typeface="Open Sans"/>
                        </a:rPr>
                        <a:t>91,500</a:t>
                      </a:r>
                      <a:endParaRPr sz="4700">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Clr>
                          <a:schemeClr val="dk1"/>
                        </a:buClr>
                        <a:buSzPts val="1100"/>
                        <a:buFont typeface="Arial"/>
                        <a:buNone/>
                      </a:pPr>
                      <a:r>
                        <a:rPr lang="en-CA" sz="4700">
                          <a:solidFill>
                            <a:schemeClr val="dk1"/>
                          </a:solidFill>
                          <a:latin typeface="Open Sans"/>
                          <a:ea typeface="Open Sans"/>
                          <a:cs typeface="Open Sans"/>
                          <a:sym typeface="Open Sans"/>
                        </a:rPr>
                        <a:t>75,300</a:t>
                      </a:r>
                      <a:endParaRPr sz="4700">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4700" dirty="0">
                          <a:latin typeface="Open Sans"/>
                          <a:ea typeface="Open Sans"/>
                          <a:cs typeface="Open Sans"/>
                          <a:sym typeface="Open Sans"/>
                        </a:rPr>
                        <a:t>55,000</a:t>
                      </a:r>
                      <a:endParaRPr sz="4700" dirty="0">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CA" sz="4700" b="1" dirty="0">
                          <a:solidFill>
                            <a:schemeClr val="accent4"/>
                          </a:solidFill>
                          <a:latin typeface="Open Sans"/>
                          <a:ea typeface="Open Sans"/>
                          <a:cs typeface="Open Sans"/>
                          <a:sym typeface="Open Sans"/>
                        </a:rPr>
                        <a:t>34,700</a:t>
                      </a:r>
                      <a:endParaRPr sz="4700" b="1" dirty="0">
                        <a:solidFill>
                          <a:schemeClr val="accent4"/>
                        </a:solidFill>
                        <a:latin typeface="Open Sans"/>
                        <a:ea typeface="Open Sans"/>
                        <a:cs typeface="Open Sans"/>
                        <a:sym typeface="Open Sans"/>
                      </a:endParaRPr>
                    </a:p>
                  </a:txBody>
                  <a:tcPr marL="234368" marR="234368" marT="234368" marB="23436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849F">
                        <a:alpha val="10000"/>
                      </a:srgbClr>
                    </a:solidFill>
                  </a:tcPr>
                </a:tc>
              </a:tr>
            </a:tbl>
          </a:graphicData>
        </a:graphic>
      </p:graphicFrame>
      <p:sp>
        <p:nvSpPr>
          <p:cNvPr id="18" name="Google Shape;358;g11ae487959e_0_1"/>
          <p:cNvSpPr/>
          <p:nvPr/>
        </p:nvSpPr>
        <p:spPr>
          <a:xfrm rot="10800000">
            <a:off x="11429818" y="14053142"/>
            <a:ext cx="5021971" cy="1569924"/>
          </a:xfrm>
          <a:prstGeom prst="bentArrow">
            <a:avLst>
              <a:gd name="adj1" fmla="val 27492"/>
              <a:gd name="adj2" fmla="val 35755"/>
              <a:gd name="adj3" fmla="val 25000"/>
              <a:gd name="adj4" fmla="val 49091"/>
            </a:avLst>
          </a:prstGeom>
          <a:solidFill>
            <a:srgbClr val="00849F"/>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4;g11ae487959e_0_1"/>
          <p:cNvSpPr txBox="1"/>
          <p:nvPr/>
        </p:nvSpPr>
        <p:spPr>
          <a:xfrm>
            <a:off x="3430188" y="14541935"/>
            <a:ext cx="8436051" cy="166196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CA" sz="4800" b="1" dirty="0">
                <a:solidFill>
                  <a:schemeClr val="accent1"/>
                </a:solidFill>
                <a:latin typeface="Open Sans"/>
                <a:ea typeface="Open Sans"/>
                <a:cs typeface="Open Sans"/>
                <a:sym typeface="Open Sans"/>
              </a:rPr>
              <a:t>Making Waste Matter </a:t>
            </a:r>
            <a:r>
              <a:rPr lang="en-CA" sz="4800" dirty="0">
                <a:latin typeface="Open Sans"/>
                <a:ea typeface="Open Sans"/>
                <a:cs typeface="Open Sans"/>
                <a:sym typeface="Open Sans"/>
              </a:rPr>
              <a:t>diversion target</a:t>
            </a:r>
            <a:endParaRPr sz="4800" dirty="0">
              <a:latin typeface="Open Sans"/>
              <a:ea typeface="Open Sans"/>
              <a:cs typeface="Open Sans"/>
              <a:sym typeface="Open Sans"/>
            </a:endParaRPr>
          </a:p>
        </p:txBody>
      </p:sp>
      <p:pic>
        <p:nvPicPr>
          <p:cNvPr id="25" name="Google Shape;365;g11ae487959e_0_1"/>
          <p:cNvPicPr preferRelativeResize="0"/>
          <p:nvPr/>
        </p:nvPicPr>
        <p:blipFill rotWithShape="1">
          <a:blip r:embed="rId3">
            <a:alphaModFix/>
          </a:blip>
          <a:srcRect/>
          <a:stretch/>
        </p:blipFill>
        <p:spPr>
          <a:xfrm rot="20495823">
            <a:off x="6573664" y="17070093"/>
            <a:ext cx="2984339" cy="3663416"/>
          </a:xfrm>
          <a:prstGeom prst="rect">
            <a:avLst/>
          </a:prstGeom>
          <a:noFill/>
          <a:ln>
            <a:noFill/>
          </a:ln>
          <a:effectLst>
            <a:outerShdw blurRad="57150" dist="19050" dir="5400000" algn="bl" rotWithShape="0">
              <a:srgbClr val="000000">
                <a:alpha val="50000"/>
              </a:srgbClr>
            </a:outerShdw>
          </a:effectLst>
        </p:spPr>
      </p:pic>
      <p:pic>
        <p:nvPicPr>
          <p:cNvPr id="34" name="Google Shape;363;g11ae487959e_0_1"/>
          <p:cNvPicPr preferRelativeResize="0"/>
          <p:nvPr/>
        </p:nvPicPr>
        <p:blipFill>
          <a:blip r:embed="rId4">
            <a:extLst>
              <a:ext uri="{28A0092B-C50C-407E-A947-70E740481C1C}">
                <a14:useLocalDpi xmlns:a14="http://schemas.microsoft.com/office/drawing/2010/main" val="0"/>
              </a:ext>
            </a:extLst>
          </a:blip>
          <a:stretch>
            <a:fillRect/>
          </a:stretch>
        </p:blipFill>
        <p:spPr>
          <a:xfrm>
            <a:off x="19931600" y="5024003"/>
            <a:ext cx="7531931" cy="10671280"/>
          </a:xfrm>
          <a:prstGeom prst="rect">
            <a:avLst/>
          </a:prstGeom>
          <a:noFill/>
          <a:ln>
            <a:noFill/>
          </a:ln>
          <a:effectLst/>
        </p:spPr>
      </p:pic>
      <p:sp>
        <p:nvSpPr>
          <p:cNvPr id="2" name="Rounded Rectangle 1"/>
          <p:cNvSpPr/>
          <p:nvPr/>
        </p:nvSpPr>
        <p:spPr>
          <a:xfrm>
            <a:off x="28477029" y="7850705"/>
            <a:ext cx="3084520" cy="943897"/>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r"/>
            <a:r>
              <a:rPr lang="en-CA" sz="4800" b="1"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Garbage</a:t>
            </a:r>
            <a:endParaRPr lang="en-CA" sz="4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ounded Rectangle 9"/>
          <p:cNvSpPr/>
          <p:nvPr/>
        </p:nvSpPr>
        <p:spPr>
          <a:xfrm>
            <a:off x="27961457" y="14342986"/>
            <a:ext cx="3600092" cy="943897"/>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en-CA" sz="4800" b="1" dirty="0" smtClean="0">
                <a:solidFill>
                  <a:srgbClr val="256997"/>
                </a:solidFill>
                <a:latin typeface="Open Sans" panose="020B0606030504020204" pitchFamily="34" charset="0"/>
                <a:ea typeface="Open Sans" panose="020B0606030504020204" pitchFamily="34" charset="0"/>
                <a:cs typeface="Open Sans" panose="020B0606030504020204" pitchFamily="34" charset="0"/>
              </a:rPr>
              <a:t>Recycling</a:t>
            </a:r>
            <a:endParaRPr lang="en-CA" sz="4800" b="1" dirty="0">
              <a:solidFill>
                <a:srgbClr val="25699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ounded Rectangle 10"/>
          <p:cNvSpPr/>
          <p:nvPr/>
        </p:nvSpPr>
        <p:spPr>
          <a:xfrm>
            <a:off x="28009335" y="11906476"/>
            <a:ext cx="3552213" cy="943897"/>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en-CA" sz="4800" b="1" dirty="0" smtClean="0">
                <a:solidFill>
                  <a:srgbClr val="135735"/>
                </a:solidFill>
                <a:latin typeface="Open Sans" panose="020B0606030504020204" pitchFamily="34" charset="0"/>
                <a:ea typeface="Open Sans" panose="020B0606030504020204" pitchFamily="34" charset="0"/>
                <a:cs typeface="Open Sans" panose="020B0606030504020204" pitchFamily="34" charset="0"/>
              </a:rPr>
              <a:t>Organics</a:t>
            </a:r>
            <a:endParaRPr lang="en-CA" sz="4800" b="1" dirty="0">
              <a:solidFill>
                <a:srgbClr val="13573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p:nvSpPr>
        <p:spPr>
          <a:xfrm>
            <a:off x="22420558" y="8033480"/>
            <a:ext cx="2554014" cy="1107996"/>
          </a:xfrm>
          <a:prstGeom prst="rect">
            <a:avLst/>
          </a:prstGeom>
          <a:noFill/>
        </p:spPr>
        <p:txBody>
          <a:bodyPr wrap="square" rtlCol="0">
            <a:spAutoFit/>
          </a:bodyPr>
          <a:lstStyle/>
          <a:p>
            <a:pPr algn="ctr"/>
            <a:r>
              <a:rPr lang="en-CA" sz="6600" b="1" dirty="0" smtClean="0"/>
              <a:t>40 %</a:t>
            </a:r>
            <a:endParaRPr lang="en-CA" sz="6600" b="1" dirty="0"/>
          </a:p>
        </p:txBody>
      </p:sp>
      <p:sp>
        <p:nvSpPr>
          <p:cNvPr id="13" name="TextBox 12"/>
          <p:cNvSpPr txBox="1"/>
          <p:nvPr/>
        </p:nvSpPr>
        <p:spPr>
          <a:xfrm>
            <a:off x="22420558" y="11970610"/>
            <a:ext cx="2554014" cy="1107996"/>
          </a:xfrm>
          <a:prstGeom prst="rect">
            <a:avLst/>
          </a:prstGeom>
          <a:noFill/>
        </p:spPr>
        <p:txBody>
          <a:bodyPr wrap="square" rtlCol="0">
            <a:spAutoFit/>
          </a:bodyPr>
          <a:lstStyle/>
          <a:p>
            <a:pPr algn="ctr"/>
            <a:r>
              <a:rPr lang="en-CA" sz="6600" b="1" dirty="0" smtClean="0">
                <a:solidFill>
                  <a:schemeClr val="bg1"/>
                </a:solidFill>
              </a:rPr>
              <a:t>50 %</a:t>
            </a:r>
            <a:endParaRPr lang="en-CA" sz="6600" b="1" dirty="0">
              <a:solidFill>
                <a:schemeClr val="bg1"/>
              </a:solidFill>
            </a:endParaRPr>
          </a:p>
        </p:txBody>
      </p:sp>
      <p:sp>
        <p:nvSpPr>
          <p:cNvPr id="14" name="TextBox 13"/>
          <p:cNvSpPr txBox="1"/>
          <p:nvPr/>
        </p:nvSpPr>
        <p:spPr>
          <a:xfrm>
            <a:off x="22420558" y="14587287"/>
            <a:ext cx="2554014" cy="1107996"/>
          </a:xfrm>
          <a:prstGeom prst="rect">
            <a:avLst/>
          </a:prstGeom>
          <a:noFill/>
        </p:spPr>
        <p:txBody>
          <a:bodyPr wrap="square" rtlCol="0">
            <a:spAutoFit/>
          </a:bodyPr>
          <a:lstStyle/>
          <a:p>
            <a:pPr algn="ctr"/>
            <a:r>
              <a:rPr lang="en-CA" sz="6600" b="1" dirty="0">
                <a:solidFill>
                  <a:schemeClr val="bg1"/>
                </a:solidFill>
              </a:rPr>
              <a:t>1</a:t>
            </a:r>
            <a:r>
              <a:rPr lang="en-CA" sz="6600" b="1" dirty="0" smtClean="0">
                <a:solidFill>
                  <a:schemeClr val="bg1"/>
                </a:solidFill>
              </a:rPr>
              <a:t>0 %</a:t>
            </a:r>
            <a:endParaRPr lang="en-CA" sz="6600" b="1" dirty="0">
              <a:solidFill>
                <a:schemeClr val="bg1"/>
              </a:solidFill>
            </a:endParaRPr>
          </a:p>
        </p:txBody>
      </p:sp>
    </p:spTree>
    <p:extLst>
      <p:ext uri="{BB962C8B-B14F-4D97-AF65-F5344CB8AC3E}">
        <p14:creationId xmlns:p14="http://schemas.microsoft.com/office/powerpoint/2010/main" val="22440008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628798"/>
            <a:ext cx="31077000" cy="1806267"/>
          </a:xfrm>
        </p:spPr>
        <p:txBody>
          <a:bodyPr/>
          <a:lstStyle/>
          <a:p>
            <a:r>
              <a:rPr lang="en-CA" sz="9600" b="1" dirty="0" smtClean="0"/>
              <a:t>Options Evaluation</a:t>
            </a:r>
            <a:endParaRPr lang="en-CA" sz="9000" dirty="0">
              <a:latin typeface="Raleway" pitchFamily="2" charset="0"/>
            </a:endParaRPr>
          </a:p>
        </p:txBody>
      </p:sp>
      <p:cxnSp>
        <p:nvCxnSpPr>
          <p:cNvPr id="3" name="Straight Connector 2"/>
          <p:cNvCxnSpPr/>
          <p:nvPr/>
        </p:nvCxnSpPr>
        <p:spPr>
          <a:xfrm>
            <a:off x="914400" y="2854264"/>
            <a:ext cx="30022800" cy="0"/>
          </a:xfrm>
          <a:prstGeom prst="line">
            <a:avLst/>
          </a:prstGeom>
          <a:ln w="63500">
            <a:solidFill>
              <a:srgbClr val="00849F"/>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914400" y="6400800"/>
            <a:ext cx="10080000" cy="14630400"/>
          </a:xfrm>
          <a:prstGeom prst="rect">
            <a:avLst/>
          </a:prstGeom>
          <a:solidFill>
            <a:srgbClr val="E6EEF2"/>
          </a:solidFill>
          <a:ln>
            <a:noFill/>
          </a:ln>
          <a:effectLst>
            <a:outerShdw blurRad="165100" dist="635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2280" tIns="987521" rIns="462280" bIns="462280" numCol="1" spcCol="1270" anchor="ctr" anchorCtr="0">
            <a:noAutofit/>
          </a:bodyPr>
          <a:lstStyle/>
          <a:p>
            <a:pPr lvl="1" defTabSz="2266950">
              <a:lnSpc>
                <a:spcPct val="90000"/>
              </a:lnSpc>
              <a:spcBef>
                <a:spcPct val="0"/>
              </a:spcBef>
              <a:spcAft>
                <a:spcPct val="15000"/>
              </a:spcAft>
              <a:buClr>
                <a:schemeClr val="tx1">
                  <a:lumMod val="65000"/>
                  <a:lumOff val="35000"/>
                </a:schemeClr>
              </a:buClr>
            </a:pPr>
            <a:endParaRPr lang="en-US" dirty="0"/>
          </a:p>
        </p:txBody>
      </p:sp>
      <p:sp>
        <p:nvSpPr>
          <p:cNvPr id="13" name="Text Placeholder 6"/>
          <p:cNvSpPr>
            <a:spLocks noGrp="1"/>
          </p:cNvSpPr>
          <p:nvPr>
            <p:ph type="body" idx="3"/>
          </p:nvPr>
        </p:nvSpPr>
        <p:spPr>
          <a:xfrm>
            <a:off x="1487743" y="6671602"/>
            <a:ext cx="8933314" cy="13959910"/>
          </a:xfrm>
        </p:spPr>
        <p:txBody>
          <a:bodyPr lIns="0" tIns="0" rIns="0" bIns="0" anchor="t"/>
          <a:lstStyle/>
          <a:p>
            <a:r>
              <a:rPr lang="en-CA" sz="4000" dirty="0" smtClean="0">
                <a:solidFill>
                  <a:schemeClr val="accent1"/>
                </a:solidFill>
              </a:rPr>
              <a:t>Economic </a:t>
            </a:r>
            <a:r>
              <a:rPr lang="en-CA" sz="4000" dirty="0">
                <a:solidFill>
                  <a:schemeClr val="accent1"/>
                </a:solidFill>
              </a:rPr>
              <a:t>Feasibility</a:t>
            </a:r>
            <a:endParaRPr lang="en-CA" sz="4000" b="0" dirty="0">
              <a:solidFill>
                <a:schemeClr val="accent1"/>
              </a:solidFill>
            </a:endParaRPr>
          </a:p>
          <a:p>
            <a:pPr marL="800100" indent="-571500" fontAlgn="base">
              <a:buSzPct val="150000"/>
              <a:buFont typeface="Arial" panose="020B0604020202020204" pitchFamily="34" charset="0"/>
              <a:buChar char="•"/>
            </a:pPr>
            <a:r>
              <a:rPr lang="en-CA" sz="4000" b="0" dirty="0"/>
              <a:t>Capital costs</a:t>
            </a:r>
          </a:p>
          <a:p>
            <a:pPr marL="800100" indent="-571500" fontAlgn="base">
              <a:buSzPct val="150000"/>
              <a:buFont typeface="Arial" panose="020B0604020202020204" pitchFamily="34" charset="0"/>
              <a:buChar char="•"/>
            </a:pPr>
            <a:r>
              <a:rPr lang="en-CA" sz="4000" b="0" dirty="0"/>
              <a:t>Operational costs</a:t>
            </a:r>
          </a:p>
          <a:p>
            <a:pPr marL="800100" indent="-571500" fontAlgn="base">
              <a:buSzPct val="150000"/>
              <a:buFont typeface="Arial" panose="020B0604020202020204" pitchFamily="34" charset="0"/>
              <a:buChar char="•"/>
            </a:pPr>
            <a:r>
              <a:rPr lang="en-CA" sz="4000" b="0" dirty="0"/>
              <a:t>Level of risk</a:t>
            </a:r>
          </a:p>
          <a:p>
            <a:r>
              <a:rPr lang="en-CA" sz="4000" dirty="0">
                <a:solidFill>
                  <a:schemeClr val="accent1"/>
                </a:solidFill>
              </a:rPr>
              <a:t>Social Impacts</a:t>
            </a:r>
            <a:endParaRPr lang="en-CA" sz="4000" b="0" dirty="0">
              <a:solidFill>
                <a:schemeClr val="accent1"/>
              </a:solidFill>
            </a:endParaRPr>
          </a:p>
          <a:p>
            <a:pPr marL="1085850" indent="-857250" fontAlgn="base">
              <a:buSzPct val="150000"/>
              <a:buFont typeface="Arial" panose="020B0604020202020204" pitchFamily="34" charset="0"/>
              <a:buChar char="•"/>
            </a:pPr>
            <a:r>
              <a:rPr lang="en-CA" sz="4000" b="0" dirty="0"/>
              <a:t>Public acceptance</a:t>
            </a:r>
          </a:p>
          <a:p>
            <a:pPr marL="1085850" indent="-857250" fontAlgn="base">
              <a:buSzPct val="150000"/>
              <a:buFont typeface="Arial" panose="020B0604020202020204" pitchFamily="34" charset="0"/>
              <a:buChar char="•"/>
            </a:pPr>
            <a:r>
              <a:rPr lang="en-CA" sz="4000" b="0" dirty="0"/>
              <a:t>Collaboration potential</a:t>
            </a:r>
          </a:p>
          <a:p>
            <a:pPr marL="1085850" indent="-857250" fontAlgn="base">
              <a:buSzPct val="150000"/>
              <a:buFont typeface="Arial" panose="020B0604020202020204" pitchFamily="34" charset="0"/>
              <a:buChar char="•"/>
            </a:pPr>
            <a:r>
              <a:rPr lang="en-CA" sz="4000" b="0" dirty="0"/>
              <a:t>Proven/unproven</a:t>
            </a:r>
          </a:p>
          <a:p>
            <a:pPr marL="1085850" indent="-857250" fontAlgn="base">
              <a:buSzPct val="150000"/>
              <a:buFont typeface="Arial" panose="020B0604020202020204" pitchFamily="34" charset="0"/>
              <a:buChar char="•"/>
            </a:pPr>
            <a:r>
              <a:rPr lang="en-CA" sz="4000" b="0" dirty="0"/>
              <a:t>Level of effort</a:t>
            </a:r>
          </a:p>
          <a:p>
            <a:r>
              <a:rPr lang="en-CA" sz="4000" dirty="0">
                <a:solidFill>
                  <a:schemeClr val="accent1"/>
                </a:solidFill>
              </a:rPr>
              <a:t>Environmental Impacts</a:t>
            </a:r>
            <a:endParaRPr lang="en-CA" sz="4000" b="0" dirty="0">
              <a:solidFill>
                <a:schemeClr val="accent1"/>
              </a:solidFill>
            </a:endParaRPr>
          </a:p>
          <a:p>
            <a:pPr marL="1085850" indent="-857250" fontAlgn="base">
              <a:buSzPct val="150000"/>
              <a:buFont typeface="Arial" panose="020B0604020202020204" pitchFamily="34" charset="0"/>
              <a:buChar char="•"/>
            </a:pPr>
            <a:r>
              <a:rPr lang="en-CA" sz="4000" b="0" dirty="0"/>
              <a:t>Climate change impacts</a:t>
            </a:r>
          </a:p>
          <a:p>
            <a:pPr marL="1085850" indent="-857250" fontAlgn="base">
              <a:buSzPct val="150000"/>
              <a:buFont typeface="Arial" panose="020B0604020202020204" pitchFamily="34" charset="0"/>
              <a:buChar char="•"/>
            </a:pPr>
            <a:r>
              <a:rPr lang="en-CA" sz="4000" b="0" dirty="0"/>
              <a:t>Energy</a:t>
            </a:r>
          </a:p>
          <a:p>
            <a:pPr marL="1085850" indent="-857250" fontAlgn="base">
              <a:buSzPct val="150000"/>
              <a:buFont typeface="Arial" panose="020B0604020202020204" pitchFamily="34" charset="0"/>
              <a:buChar char="•"/>
            </a:pPr>
            <a:r>
              <a:rPr lang="en-CA" sz="4000" b="0" dirty="0"/>
              <a:t>Nuisance impacts</a:t>
            </a:r>
          </a:p>
          <a:p>
            <a:pPr marL="1085850" indent="-857250" fontAlgn="base">
              <a:buSzPct val="150000"/>
              <a:buFont typeface="Arial" panose="020B0604020202020204" pitchFamily="34" charset="0"/>
              <a:buChar char="•"/>
            </a:pPr>
            <a:r>
              <a:rPr lang="en-CA" sz="4000" b="0" dirty="0"/>
              <a:t>Air quality impacts</a:t>
            </a:r>
          </a:p>
          <a:p>
            <a:pPr marL="1085850" indent="-857250" fontAlgn="base">
              <a:buSzPct val="150000"/>
              <a:buFont typeface="Arial" panose="020B0604020202020204" pitchFamily="34" charset="0"/>
              <a:buChar char="•"/>
            </a:pPr>
            <a:r>
              <a:rPr lang="en-CA" sz="4000" b="0" dirty="0"/>
              <a:t>Land requirements</a:t>
            </a:r>
          </a:p>
          <a:p>
            <a:pPr marL="1085850" indent="-857250" fontAlgn="base">
              <a:buSzPct val="150000"/>
              <a:buFont typeface="Arial" panose="020B0604020202020204" pitchFamily="34" charset="0"/>
              <a:buChar char="•"/>
            </a:pPr>
            <a:r>
              <a:rPr lang="en-CA" sz="4000" b="0" dirty="0"/>
              <a:t>Impacts to ground/surface water</a:t>
            </a:r>
          </a:p>
          <a:p>
            <a:pPr marL="1085850" indent="-857250" fontAlgn="base">
              <a:buSzPct val="150000"/>
              <a:buFont typeface="Arial" panose="020B0604020202020204" pitchFamily="34" charset="0"/>
              <a:buChar char="•"/>
            </a:pPr>
            <a:r>
              <a:rPr lang="en-CA" sz="4000" b="0" dirty="0"/>
              <a:t>Diversion potential</a:t>
            </a:r>
          </a:p>
        </p:txBody>
      </p:sp>
      <p:sp>
        <p:nvSpPr>
          <p:cNvPr id="5" name="Rectangle 4"/>
          <p:cNvSpPr/>
          <p:nvPr/>
        </p:nvSpPr>
        <p:spPr>
          <a:xfrm>
            <a:off x="914400" y="3693554"/>
            <a:ext cx="10080000" cy="2193639"/>
          </a:xfrm>
          <a:prstGeom prst="rect">
            <a:avLst/>
          </a:prstGeom>
          <a:solidFill>
            <a:schemeClr val="accent1"/>
          </a:solidFill>
          <a:effectLst>
            <a:outerShdw blurRad="177800" dist="63500" dir="5400000" algn="t" rotWithShape="0">
              <a:prstClr val="black">
                <a:alpha val="40000"/>
              </a:prstClr>
            </a:outerShdw>
          </a:effectLst>
        </p:spPr>
        <p:txBody>
          <a:bodyPr wrap="square" anchor="ctr" anchorCtr="0">
            <a:noAutofit/>
          </a:bodyPr>
          <a:lstStyle/>
          <a:p>
            <a:pPr algn="ctr"/>
            <a:r>
              <a:rPr lang="en-CA" sz="5000" b="1" cap="all" dirty="0">
                <a:solidFill>
                  <a:schemeClr val="bg1"/>
                </a:solidFill>
                <a:latin typeface="Open Sans" panose="020B0606030504020204" pitchFamily="34" charset="0"/>
                <a:ea typeface="Open Sans" panose="020B0606030504020204" pitchFamily="34" charset="0"/>
                <a:cs typeface="Open Sans" panose="020B0606030504020204" pitchFamily="34" charset="0"/>
              </a:rPr>
              <a:t>Evaluation Criteria and Indicators </a:t>
            </a:r>
          </a:p>
        </p:txBody>
      </p:sp>
      <p:sp>
        <p:nvSpPr>
          <p:cNvPr id="15" name="Rectangle 14"/>
          <p:cNvSpPr/>
          <p:nvPr/>
        </p:nvSpPr>
        <p:spPr>
          <a:xfrm>
            <a:off x="11419200" y="6400800"/>
            <a:ext cx="10080000" cy="14594446"/>
          </a:xfrm>
          <a:prstGeom prst="rect">
            <a:avLst/>
          </a:prstGeom>
          <a:solidFill>
            <a:srgbClr val="E6EEF2"/>
          </a:solidFill>
          <a:ln>
            <a:noFill/>
          </a:ln>
          <a:effectLst>
            <a:outerShdw blurRad="165100" dist="635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2280" tIns="987521" rIns="462280" bIns="462280" numCol="1" spcCol="1270" anchor="ctr" anchorCtr="0">
            <a:noAutofit/>
          </a:bodyPr>
          <a:lstStyle/>
          <a:p>
            <a:pPr lvl="1" defTabSz="2266950">
              <a:lnSpc>
                <a:spcPct val="90000"/>
              </a:lnSpc>
              <a:spcBef>
                <a:spcPct val="0"/>
              </a:spcBef>
              <a:spcAft>
                <a:spcPct val="15000"/>
              </a:spcAft>
              <a:buClr>
                <a:schemeClr val="tx1">
                  <a:lumMod val="65000"/>
                  <a:lumOff val="35000"/>
                </a:schemeClr>
              </a:buClr>
            </a:pPr>
            <a:endParaRPr lang="en-US" dirty="0"/>
          </a:p>
        </p:txBody>
      </p:sp>
      <p:sp>
        <p:nvSpPr>
          <p:cNvPr id="16" name="Text Placeholder 6"/>
          <p:cNvSpPr>
            <a:spLocks noGrp="1"/>
          </p:cNvSpPr>
          <p:nvPr>
            <p:ph type="body" idx="3"/>
          </p:nvPr>
        </p:nvSpPr>
        <p:spPr>
          <a:xfrm>
            <a:off x="12052738" y="6724709"/>
            <a:ext cx="9035938" cy="13906803"/>
          </a:xfrm>
        </p:spPr>
        <p:txBody>
          <a:bodyPr lIns="0" tIns="0" rIns="0" bIns="0" anchor="t"/>
          <a:lstStyle/>
          <a:p>
            <a:pPr marL="800100" indent="-571500" fontAlgn="base">
              <a:buSzPct val="150000"/>
              <a:buFont typeface="Arial" panose="020B0604020202020204" pitchFamily="34" charset="0"/>
              <a:buChar char="•"/>
            </a:pPr>
            <a:r>
              <a:rPr lang="en-CA" sz="4000" b="0" dirty="0"/>
              <a:t>Process description</a:t>
            </a:r>
          </a:p>
          <a:p>
            <a:pPr marL="800100" indent="-571500" fontAlgn="base">
              <a:buSzPct val="150000"/>
              <a:buFont typeface="Arial" panose="020B0604020202020204" pitchFamily="34" charset="0"/>
              <a:buChar char="•"/>
            </a:pPr>
            <a:r>
              <a:rPr lang="en-CA" sz="4000" b="0" dirty="0"/>
              <a:t>Operational experience</a:t>
            </a:r>
          </a:p>
          <a:p>
            <a:pPr marL="800100" indent="-571500" fontAlgn="base">
              <a:buSzPct val="150000"/>
              <a:buFont typeface="Arial" panose="020B0604020202020204" pitchFamily="34" charset="0"/>
              <a:buChar char="•"/>
            </a:pPr>
            <a:r>
              <a:rPr lang="en-CA" sz="4000" b="0" dirty="0"/>
              <a:t>Target material </a:t>
            </a:r>
          </a:p>
          <a:p>
            <a:pPr marL="800100" indent="-571500" fontAlgn="base">
              <a:buSzPct val="150000"/>
              <a:buFont typeface="Arial" panose="020B0604020202020204" pitchFamily="34" charset="0"/>
              <a:buChar char="•"/>
            </a:pPr>
            <a:r>
              <a:rPr lang="en-CA" sz="4000" b="0" dirty="0"/>
              <a:t>Outputs</a:t>
            </a:r>
          </a:p>
          <a:p>
            <a:pPr marL="800100" indent="-571500" fontAlgn="base">
              <a:buSzPct val="150000"/>
              <a:buFont typeface="Arial" panose="020B0604020202020204" pitchFamily="34" charset="0"/>
              <a:buChar char="•"/>
            </a:pPr>
            <a:r>
              <a:rPr lang="en-CA" sz="4000" b="0" dirty="0"/>
              <a:t>Operations &amp; capital costs</a:t>
            </a:r>
          </a:p>
          <a:p>
            <a:pPr marL="800100" indent="-571500" fontAlgn="base">
              <a:buSzPct val="150000"/>
              <a:buFont typeface="Arial" panose="020B0604020202020204" pitchFamily="34" charset="0"/>
              <a:buChar char="•"/>
            </a:pPr>
            <a:r>
              <a:rPr lang="en-CA" sz="4000" b="0" dirty="0"/>
              <a:t>Advantages &amp; disadvantages</a:t>
            </a:r>
          </a:p>
          <a:p>
            <a:pPr marL="800100" indent="-571500" fontAlgn="base">
              <a:buSzPct val="150000"/>
              <a:buFont typeface="Arial" panose="020B0604020202020204" pitchFamily="34" charset="0"/>
              <a:buChar char="•"/>
            </a:pPr>
            <a:r>
              <a:rPr lang="en-CA" sz="4000" b="0" dirty="0"/>
              <a:t>Technology status (proven, unproven, pilot) </a:t>
            </a:r>
          </a:p>
          <a:p>
            <a:pPr marL="800100" indent="-571500" fontAlgn="base">
              <a:buSzPct val="150000"/>
              <a:buFont typeface="Arial" panose="020B0604020202020204" pitchFamily="34" charset="0"/>
              <a:buChar char="•"/>
            </a:pPr>
            <a:r>
              <a:rPr lang="en-CA" sz="4000" b="0" dirty="0"/>
              <a:t>Applicability to the City</a:t>
            </a:r>
          </a:p>
          <a:p>
            <a:endParaRPr lang="en-CA" sz="4000" b="0" dirty="0"/>
          </a:p>
        </p:txBody>
      </p:sp>
      <p:sp>
        <p:nvSpPr>
          <p:cNvPr id="19" name="Rectangle 18"/>
          <p:cNvSpPr/>
          <p:nvPr/>
        </p:nvSpPr>
        <p:spPr>
          <a:xfrm>
            <a:off x="11419200" y="3693554"/>
            <a:ext cx="10080000" cy="2193639"/>
          </a:xfrm>
          <a:prstGeom prst="rect">
            <a:avLst/>
          </a:prstGeom>
          <a:solidFill>
            <a:schemeClr val="accent1"/>
          </a:solidFill>
          <a:effectLst>
            <a:outerShdw blurRad="177800" dist="63500" dir="5400000" algn="t" rotWithShape="0">
              <a:prstClr val="black">
                <a:alpha val="40000"/>
              </a:prstClr>
            </a:outerShdw>
          </a:effectLst>
        </p:spPr>
        <p:txBody>
          <a:bodyPr wrap="none" anchor="ctr" anchorCtr="0">
            <a:noAutofit/>
          </a:bodyPr>
          <a:lstStyle/>
          <a:p>
            <a:pPr algn="ctr"/>
            <a:r>
              <a:rPr lang="en-CA" sz="5000" b="1" cap="all"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Considerations</a:t>
            </a:r>
            <a:endParaRPr lang="en-CA" sz="5000" b="1" cap="all"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Rectangle 20"/>
          <p:cNvSpPr/>
          <p:nvPr/>
        </p:nvSpPr>
        <p:spPr>
          <a:xfrm>
            <a:off x="21911400" y="6400800"/>
            <a:ext cx="10080000" cy="14594446"/>
          </a:xfrm>
          <a:prstGeom prst="rect">
            <a:avLst/>
          </a:prstGeom>
          <a:solidFill>
            <a:srgbClr val="E6EEF2"/>
          </a:solidFill>
          <a:ln>
            <a:noFill/>
          </a:ln>
          <a:effectLst>
            <a:outerShdw blurRad="165100" dist="635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2280" tIns="987521" rIns="462280" bIns="462280" numCol="1" spcCol="1270" anchor="ctr" anchorCtr="0">
            <a:noAutofit/>
          </a:bodyPr>
          <a:lstStyle/>
          <a:p>
            <a:pPr lvl="1" defTabSz="2266950">
              <a:lnSpc>
                <a:spcPct val="90000"/>
              </a:lnSpc>
              <a:spcBef>
                <a:spcPct val="0"/>
              </a:spcBef>
              <a:spcAft>
                <a:spcPct val="15000"/>
              </a:spcAft>
              <a:buClr>
                <a:schemeClr val="tx1">
                  <a:lumMod val="65000"/>
                  <a:lumOff val="35000"/>
                </a:schemeClr>
              </a:buClr>
            </a:pPr>
            <a:endParaRPr lang="en-US" dirty="0"/>
          </a:p>
        </p:txBody>
      </p:sp>
      <p:sp>
        <p:nvSpPr>
          <p:cNvPr id="22" name="Text Placeholder 6"/>
          <p:cNvSpPr>
            <a:spLocks noGrp="1"/>
          </p:cNvSpPr>
          <p:nvPr>
            <p:ph type="body" idx="3"/>
          </p:nvPr>
        </p:nvSpPr>
        <p:spPr>
          <a:xfrm>
            <a:off x="22481628" y="6671603"/>
            <a:ext cx="8687048" cy="12467736"/>
          </a:xfrm>
        </p:spPr>
        <p:txBody>
          <a:bodyPr lIns="0" tIns="0" rIns="0" bIns="0" anchor="t"/>
          <a:lstStyle/>
          <a:p>
            <a:pPr marL="800100" indent="-571500">
              <a:buSzPct val="150000"/>
              <a:buFont typeface="Arial" panose="020B0604020202020204" pitchFamily="34" charset="0"/>
              <a:buChar char="•"/>
            </a:pPr>
            <a:r>
              <a:rPr lang="en-CA" sz="4000" b="0" dirty="0"/>
              <a:t>Able to manage 44,000 to 67,000 tonnes annually </a:t>
            </a:r>
            <a:endParaRPr lang="en-CA" sz="4000" b="0" dirty="0" smtClean="0"/>
          </a:p>
          <a:p>
            <a:pPr marL="800100" indent="-571500">
              <a:buSzPct val="150000"/>
              <a:buFont typeface="Arial" panose="020B0604020202020204" pitchFamily="34" charset="0"/>
              <a:buChar char="•"/>
            </a:pPr>
            <a:r>
              <a:rPr lang="en-CA" sz="4000" b="0" dirty="0" smtClean="0"/>
              <a:t>Process and </a:t>
            </a:r>
            <a:r>
              <a:rPr lang="en-CA" sz="4000" b="0" dirty="0"/>
              <a:t>manage only residual waste generated within the municipality </a:t>
            </a:r>
          </a:p>
          <a:p>
            <a:pPr marL="800100" indent="-571500">
              <a:buSzPct val="150000"/>
              <a:buFont typeface="Arial" panose="020B0604020202020204" pitchFamily="34" charset="0"/>
              <a:buChar char="•"/>
            </a:pPr>
            <a:r>
              <a:rPr lang="en-CA" sz="4000" b="0" dirty="0"/>
              <a:t>Facility is located within Kawartha </a:t>
            </a:r>
            <a:r>
              <a:rPr lang="en-CA" sz="4000" b="0" dirty="0" smtClean="0"/>
              <a:t>Lakes</a:t>
            </a:r>
          </a:p>
          <a:p>
            <a:pPr marL="800100" indent="-571500">
              <a:buSzPct val="150000"/>
              <a:buFont typeface="Arial" panose="020B0604020202020204" pitchFamily="34" charset="0"/>
              <a:buChar char="•"/>
            </a:pPr>
            <a:r>
              <a:rPr lang="en-CA" sz="4000" b="0" dirty="0" smtClean="0"/>
              <a:t>Will </a:t>
            </a:r>
            <a:r>
              <a:rPr lang="en-CA" sz="4000" b="0" dirty="0"/>
              <a:t>require an Environmental Compliance </a:t>
            </a:r>
            <a:r>
              <a:rPr lang="en-CA" sz="4000" b="0" dirty="0" smtClean="0"/>
              <a:t>Approval </a:t>
            </a:r>
            <a:r>
              <a:rPr lang="en-CA" sz="4000" b="0" dirty="0"/>
              <a:t>at minimum </a:t>
            </a:r>
          </a:p>
          <a:p>
            <a:pPr marL="228600" indent="0">
              <a:buSzPct val="150000"/>
            </a:pPr>
            <a:r>
              <a:rPr lang="en-CA" sz="4000" dirty="0"/>
              <a:t/>
            </a:r>
            <a:br>
              <a:rPr lang="en-CA" sz="4000" dirty="0"/>
            </a:br>
            <a:endParaRPr lang="en-CA" sz="4000" b="0" dirty="0"/>
          </a:p>
        </p:txBody>
      </p:sp>
      <p:sp>
        <p:nvSpPr>
          <p:cNvPr id="23" name="Rectangle 22"/>
          <p:cNvSpPr/>
          <p:nvPr/>
        </p:nvSpPr>
        <p:spPr>
          <a:xfrm>
            <a:off x="21911400" y="3693555"/>
            <a:ext cx="10080000" cy="2193638"/>
          </a:xfrm>
          <a:prstGeom prst="rect">
            <a:avLst/>
          </a:prstGeom>
          <a:solidFill>
            <a:schemeClr val="accent1"/>
          </a:solidFill>
          <a:effectLst>
            <a:outerShdw blurRad="177800" dist="63500" dir="5400000" algn="t" rotWithShape="0">
              <a:prstClr val="black">
                <a:alpha val="40000"/>
              </a:prstClr>
            </a:outerShdw>
          </a:effectLst>
        </p:spPr>
        <p:txBody>
          <a:bodyPr wrap="square" anchor="ctr" anchorCtr="0">
            <a:noAutofit/>
          </a:bodyPr>
          <a:lstStyle/>
          <a:p>
            <a:pPr algn="ctr"/>
            <a:r>
              <a:rPr lang="en-CA" sz="5400" b="1" cap="all"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KEY Evaluation Assumptions</a:t>
            </a:r>
            <a:endParaRPr lang="en-CA" sz="5400" cap="all"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2" descr="https://lh6.googleusercontent.com/qBVJJRlhSbyi_l1zAe-dYqw96Y_SGc00z3pEoJQNAEwr2SqDfNVlAn83YPxTrt_nQd-oeEnuOsz6_ovC3LZpSrWuD6pv-3MMgXoKuX9aSna_dJNcZ-15jNQXUfPMxr87jgbO5NXB3_yLzShFG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5517" y="19406628"/>
            <a:ext cx="7713100" cy="162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837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lstStyle/>
          <a:p>
            <a:r>
              <a:rPr lang="en-CA" sz="9600" b="1" dirty="0" smtClean="0"/>
              <a:t>Alternative Technology </a:t>
            </a:r>
            <a:br>
              <a:rPr lang="en-CA" sz="9600" b="1" dirty="0" smtClean="0"/>
            </a:br>
            <a:r>
              <a:rPr lang="en-CA" sz="9600" dirty="0" smtClean="0"/>
              <a:t>Options</a:t>
            </a:r>
            <a:endParaRPr lang="en-CA" sz="9000" dirty="0">
              <a:latin typeface="Raleway" pitchFamily="2" charset="0"/>
            </a:endParaRPr>
          </a:p>
        </p:txBody>
      </p:sp>
      <p:cxnSp>
        <p:nvCxnSpPr>
          <p:cNvPr id="3" name="Straight Connector 2"/>
          <p:cNvCxnSpPr/>
          <p:nvPr/>
        </p:nvCxnSpPr>
        <p:spPr>
          <a:xfrm>
            <a:off x="914400" y="3939966"/>
            <a:ext cx="31083250" cy="0"/>
          </a:xfrm>
          <a:prstGeom prst="line">
            <a:avLst/>
          </a:prstGeom>
          <a:ln w="63500">
            <a:solidFill>
              <a:srgbClr val="00849F"/>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8618614" y="8798476"/>
            <a:ext cx="4197892" cy="707886"/>
          </a:xfrm>
          <a:prstGeom prst="rect">
            <a:avLst/>
          </a:prstGeom>
        </p:spPr>
        <p:txBody>
          <a:bodyPr wrap="square">
            <a:spAutoFit/>
          </a:bodyPr>
          <a:lstStyle/>
          <a:p>
            <a:pPr algn="ctr"/>
            <a:r>
              <a:rPr lang="en-CA" sz="4000" b="1" cap="all" dirty="0" smtClean="0">
                <a:solidFill>
                  <a:srgbClr val="00849F"/>
                </a:solidFill>
                <a:latin typeface="Open Sans" panose="020B0606030504020204" pitchFamily="34" charset="0"/>
              </a:rPr>
              <a:t>Gasification</a:t>
            </a:r>
            <a:endParaRPr lang="en-CA" sz="4000" cap="all" dirty="0">
              <a:solidFill>
                <a:srgbClr val="00849F"/>
              </a:solidFill>
            </a:endParaRPr>
          </a:p>
        </p:txBody>
      </p:sp>
      <p:sp>
        <p:nvSpPr>
          <p:cNvPr id="10" name="Rectangle 9"/>
          <p:cNvSpPr/>
          <p:nvPr/>
        </p:nvSpPr>
        <p:spPr>
          <a:xfrm>
            <a:off x="17595092" y="10518446"/>
            <a:ext cx="6244936" cy="3416320"/>
          </a:xfrm>
          <a:prstGeom prst="rect">
            <a:avLst/>
          </a:prstGeom>
        </p:spPr>
        <p:txBody>
          <a:bodyPr wrap="square">
            <a:spAutoFit/>
          </a:bodyPr>
          <a:lstStyle/>
          <a:p>
            <a:pPr algn="ctr"/>
            <a:r>
              <a:rPr lang="en-CA" sz="3600" dirty="0" smtClean="0">
                <a:solidFill>
                  <a:schemeClr val="tx1"/>
                </a:solidFill>
                <a:latin typeface="Open Sans" panose="020B0606030504020204" pitchFamily="34" charset="0"/>
              </a:rPr>
              <a:t>Heats </a:t>
            </a:r>
            <a:r>
              <a:rPr lang="en-CA" sz="3600" dirty="0">
                <a:solidFill>
                  <a:schemeClr val="tx1"/>
                </a:solidFill>
                <a:latin typeface="Open Sans" panose="020B0606030504020204" pitchFamily="34" charset="0"/>
              </a:rPr>
              <a:t>municipal solid waste in an oxygen-free environment and produces a combustible gaseous or liquid product and a carbon char residue.</a:t>
            </a:r>
            <a:endParaRPr lang="en-CA" sz="3600" dirty="0">
              <a:solidFill>
                <a:schemeClr val="tx1"/>
              </a:solidFill>
            </a:endParaRPr>
          </a:p>
        </p:txBody>
      </p:sp>
      <p:pic>
        <p:nvPicPr>
          <p:cNvPr id="3074" name="Picture 2" descr="https://lh5.googleusercontent.com/YDAOvJBf6VV3ypEXbnQ0z58-2rrXxGXRPd9H1cHk8hRu1hi3ZuBAbfuw28hbyCiMY5vGTfJve93iFXl9dBvVS7h6tksBTBproyQk3YSp6w7jABD4aT3_1X0a44WLetElVll7Viwgn1s"/>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801195" y="4701684"/>
            <a:ext cx="1832731" cy="32072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3.googleusercontent.com/0f7bh19U7GJZPobfHKbgRXMDOB5hxfCj9juHB4XEjUDJVfTJreweA4vXhWqmXbzs5oYQ0ChnOu2k_7YuG3CN9TqvJKY5_bSWgfLks9Me9gAgLJ2rJhX0CD-PtMLUZsBojLqq1AhLdlo"/>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445270" y="5278112"/>
            <a:ext cx="2630852" cy="263085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7301002" y="8798476"/>
            <a:ext cx="2919389" cy="707886"/>
          </a:xfrm>
          <a:prstGeom prst="rect">
            <a:avLst/>
          </a:prstGeom>
        </p:spPr>
        <p:txBody>
          <a:bodyPr wrap="none">
            <a:spAutoFit/>
          </a:bodyPr>
          <a:lstStyle/>
          <a:p>
            <a:pPr algn="ctr"/>
            <a:r>
              <a:rPr lang="en-CA" sz="4000" b="1" cap="all" dirty="0">
                <a:solidFill>
                  <a:srgbClr val="00849F"/>
                </a:solidFill>
                <a:latin typeface="Open Sans" panose="020B0606030504020204" pitchFamily="34" charset="0"/>
              </a:rPr>
              <a:t>Pyrolysis</a:t>
            </a:r>
            <a:endParaRPr lang="en-CA" sz="4000" cap="all" dirty="0">
              <a:solidFill>
                <a:srgbClr val="00849F"/>
              </a:solidFill>
            </a:endParaRPr>
          </a:p>
        </p:txBody>
      </p:sp>
      <p:sp>
        <p:nvSpPr>
          <p:cNvPr id="24" name="Rectangle 23"/>
          <p:cNvSpPr/>
          <p:nvPr/>
        </p:nvSpPr>
        <p:spPr>
          <a:xfrm>
            <a:off x="25508342" y="10518446"/>
            <a:ext cx="6504709" cy="2862322"/>
          </a:xfrm>
          <a:prstGeom prst="rect">
            <a:avLst/>
          </a:prstGeom>
        </p:spPr>
        <p:txBody>
          <a:bodyPr wrap="square">
            <a:spAutoFit/>
          </a:bodyPr>
          <a:lstStyle/>
          <a:p>
            <a:pPr algn="ctr"/>
            <a:r>
              <a:rPr lang="en-CA" sz="3600" dirty="0">
                <a:latin typeface="Open Sans" panose="020B0606030504020204" pitchFamily="34" charset="0"/>
                <a:ea typeface="Open Sans" panose="020B0606030504020204" pitchFamily="34" charset="0"/>
                <a:cs typeface="Open Sans" panose="020B0606030504020204" pitchFamily="34" charset="0"/>
              </a:rPr>
              <a:t>Involves heating garbage in an </a:t>
            </a:r>
            <a:r>
              <a:rPr lang="en-CA" sz="3600" dirty="0" smtClean="0">
                <a:latin typeface="Open Sans" panose="020B0606030504020204" pitchFamily="34" charset="0"/>
                <a:ea typeface="Open Sans" panose="020B0606030504020204" pitchFamily="34" charset="0"/>
                <a:cs typeface="Open Sans" panose="020B0606030504020204" pitchFamily="34" charset="0"/>
              </a:rPr>
              <a:t>oxygen-free environment </a:t>
            </a:r>
            <a:r>
              <a:rPr lang="en-CA" sz="3600" dirty="0">
                <a:latin typeface="Open Sans" panose="020B0606030504020204" pitchFamily="34" charset="0"/>
                <a:ea typeface="Open Sans" panose="020B0606030504020204" pitchFamily="34" charset="0"/>
                <a:cs typeface="Open Sans" panose="020B0606030504020204" pitchFamily="34" charset="0"/>
              </a:rPr>
              <a:t>to produce a gas or liquid product and a carbon char residue</a:t>
            </a:r>
            <a:r>
              <a:rPr lang="en-CA" sz="3600" dirty="0" smtClean="0">
                <a:latin typeface="Open Sans" panose="020B0606030504020204" pitchFamily="34" charset="0"/>
                <a:ea typeface="Open Sans" panose="020B0606030504020204" pitchFamily="34" charset="0"/>
                <a:cs typeface="Open Sans" panose="020B0606030504020204" pitchFamily="34" charset="0"/>
              </a:rPr>
              <a:t>.</a:t>
            </a:r>
            <a:endParaRPr lang="en-CA" sz="3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081" name="Picture 9" descr="https://lh6.googleusercontent.com/fM6w7KvRXkcO7zbH82Gd17so8QQM3d4dHNA8MiEq-HUWa6lhkbUssvvH0iZWUeBPnOtOm203vqTn_xG_S3Zawa_lA2hIvmwVW0QGO_TEwXntxlFV-2OOV5DyH19kaRL3Yz4w3WSdZc0"/>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63972" y="5257898"/>
            <a:ext cx="3603984" cy="2651066"/>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https://lh4.googleusercontent.com/qmuI0pnQJMC_Xa77ExF0lnRe-oG4nwl0kvyZ1wHcbbvFWwmija5mFplbC2GJ1-sy6m5YP6vkTGY_GOxIgY2JvouGkxnmg_COnTnJwlh4DEWqOpyhVW1KKUW4aL5lwKpnKMLjUmI_v34"/>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92884" y="5446871"/>
            <a:ext cx="2890082" cy="2462093"/>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3385446" y="8490700"/>
            <a:ext cx="5161037" cy="1323439"/>
          </a:xfrm>
          <a:prstGeom prst="rect">
            <a:avLst/>
          </a:prstGeom>
        </p:spPr>
        <p:txBody>
          <a:bodyPr wrap="square">
            <a:spAutoFit/>
          </a:bodyPr>
          <a:lstStyle/>
          <a:p>
            <a:pPr algn="ctr"/>
            <a:r>
              <a:rPr lang="en-CA" sz="4000" b="1" cap="all" dirty="0">
                <a:solidFill>
                  <a:srgbClr val="00849F"/>
                </a:solidFill>
              </a:rPr>
              <a:t>Mixed Waste </a:t>
            </a:r>
            <a:r>
              <a:rPr lang="en-CA" sz="4000" b="1" cap="all" dirty="0" smtClean="0">
                <a:solidFill>
                  <a:srgbClr val="00849F"/>
                </a:solidFill>
              </a:rPr>
              <a:t>Processing</a:t>
            </a:r>
            <a:endParaRPr lang="en-CA" sz="4000" cap="all" dirty="0">
              <a:solidFill>
                <a:srgbClr val="00849F"/>
              </a:solidFill>
            </a:endParaRPr>
          </a:p>
        </p:txBody>
      </p:sp>
      <p:sp>
        <p:nvSpPr>
          <p:cNvPr id="34" name="Rectangle 33"/>
          <p:cNvSpPr/>
          <p:nvPr/>
        </p:nvSpPr>
        <p:spPr>
          <a:xfrm>
            <a:off x="10491095" y="8490700"/>
            <a:ext cx="4893661" cy="1323439"/>
          </a:xfrm>
          <a:prstGeom prst="rect">
            <a:avLst/>
          </a:prstGeom>
        </p:spPr>
        <p:txBody>
          <a:bodyPr wrap="square">
            <a:spAutoFit/>
          </a:bodyPr>
          <a:lstStyle/>
          <a:p>
            <a:pPr algn="ctr"/>
            <a:r>
              <a:rPr lang="en-CA" sz="4000" b="1" cap="all" dirty="0">
                <a:solidFill>
                  <a:srgbClr val="00849F"/>
                </a:solidFill>
              </a:rPr>
              <a:t>Mass Burn </a:t>
            </a:r>
            <a:r>
              <a:rPr lang="en-CA" sz="4000" b="1" cap="all" dirty="0" smtClean="0">
                <a:solidFill>
                  <a:srgbClr val="00849F"/>
                </a:solidFill>
              </a:rPr>
              <a:t>Incineration</a:t>
            </a:r>
            <a:endParaRPr lang="en-CA" sz="4000" cap="all" dirty="0">
              <a:solidFill>
                <a:srgbClr val="00849F"/>
              </a:solidFill>
            </a:endParaRPr>
          </a:p>
        </p:txBody>
      </p:sp>
      <p:sp>
        <p:nvSpPr>
          <p:cNvPr id="26" name="Rectangle 25"/>
          <p:cNvSpPr/>
          <p:nvPr/>
        </p:nvSpPr>
        <p:spPr>
          <a:xfrm>
            <a:off x="2578528" y="10518446"/>
            <a:ext cx="6774873" cy="3970318"/>
          </a:xfrm>
          <a:prstGeom prst="rect">
            <a:avLst/>
          </a:prstGeom>
        </p:spPr>
        <p:txBody>
          <a:bodyPr wrap="square">
            <a:spAutoFit/>
          </a:bodyPr>
          <a:lstStyle/>
          <a:p>
            <a:pPr algn="ctr"/>
            <a:r>
              <a:rPr lang="en-CA" sz="3600" dirty="0">
                <a:latin typeface="Open Sans" panose="020B0606030504020204" pitchFamily="34" charset="0"/>
                <a:ea typeface="Open Sans" panose="020B0606030504020204" pitchFamily="34" charset="0"/>
                <a:cs typeface="Open Sans" panose="020B0606030504020204" pitchFamily="34" charset="0"/>
              </a:rPr>
              <a:t>A process which can recover recyclables, organics and/or reusable materials from garbage. Extracted materials are removed through manual sorting and/or the use of equipment</a:t>
            </a:r>
            <a:r>
              <a:rPr lang="en-CA" sz="3600" dirty="0" smtClean="0">
                <a:latin typeface="Open Sans" panose="020B0606030504020204" pitchFamily="34" charset="0"/>
                <a:ea typeface="Open Sans" panose="020B0606030504020204" pitchFamily="34" charset="0"/>
                <a:cs typeface="Open Sans" panose="020B0606030504020204" pitchFamily="34" charset="0"/>
              </a:rPr>
              <a:t>.</a:t>
            </a:r>
            <a:endParaRPr lang="en-CA"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Rectangle 28"/>
          <p:cNvSpPr/>
          <p:nvPr/>
        </p:nvSpPr>
        <p:spPr>
          <a:xfrm>
            <a:off x="10040126" y="10518446"/>
            <a:ext cx="5795599" cy="3970318"/>
          </a:xfrm>
          <a:prstGeom prst="rect">
            <a:avLst/>
          </a:prstGeom>
        </p:spPr>
        <p:txBody>
          <a:bodyPr wrap="square">
            <a:spAutoFit/>
          </a:bodyPr>
          <a:lstStyle/>
          <a:p>
            <a:pPr algn="ctr"/>
            <a:r>
              <a:rPr lang="en-CA" sz="3600" dirty="0">
                <a:latin typeface="Open Sans" panose="020B0606030504020204" pitchFamily="34" charset="0"/>
                <a:ea typeface="Open Sans" panose="020B0606030504020204" pitchFamily="34" charset="0"/>
                <a:cs typeface="Open Sans" panose="020B0606030504020204" pitchFamily="34" charset="0"/>
              </a:rPr>
              <a:t>Garbage is burned in a controlled facility and the heat that is created generates energy. Two types of ash are produced: bottom ash and fly ash</a:t>
            </a:r>
            <a:r>
              <a:rPr lang="en-CA" sz="3600" dirty="0" smtClean="0">
                <a:latin typeface="Open Sans" panose="020B0606030504020204" pitchFamily="34" charset="0"/>
                <a:ea typeface="Open Sans" panose="020B0606030504020204" pitchFamily="34" charset="0"/>
                <a:cs typeface="Open Sans" panose="020B0606030504020204" pitchFamily="34" charset="0"/>
              </a:rPr>
              <a:t>.</a:t>
            </a:r>
            <a:endParaRPr lang="en-CA" sz="36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p:cNvGrpSpPr/>
          <p:nvPr/>
        </p:nvGrpSpPr>
        <p:grpSpPr>
          <a:xfrm>
            <a:off x="168540" y="15706420"/>
            <a:ext cx="31844511" cy="4599577"/>
            <a:chOff x="168540" y="14976771"/>
            <a:chExt cx="31844511" cy="4599577"/>
          </a:xfrm>
        </p:grpSpPr>
        <p:sp>
          <p:nvSpPr>
            <p:cNvPr id="11" name="Rectangle 10"/>
            <p:cNvSpPr/>
            <p:nvPr/>
          </p:nvSpPr>
          <p:spPr>
            <a:xfrm rot="16200000">
              <a:off x="-1106883" y="17023192"/>
              <a:ext cx="3197178" cy="646331"/>
            </a:xfrm>
            <a:prstGeom prst="rect">
              <a:avLst/>
            </a:prstGeom>
          </p:spPr>
          <p:txBody>
            <a:bodyPr wrap="square">
              <a:spAutoFit/>
            </a:bodyPr>
            <a:lstStyle/>
            <a:p>
              <a:pPr algn="ctr"/>
              <a:r>
                <a:rPr lang="en-CA" sz="3600" b="1" dirty="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Pros /  Cons</a:t>
              </a:r>
              <a:endParaRPr lang="en-CA" dirty="0">
                <a:solidFill>
                  <a:schemeClr val="bg1">
                    <a:lumMod val="75000"/>
                  </a:schemeClr>
                </a:solidFill>
              </a:endParaRPr>
            </a:p>
          </p:txBody>
        </p:sp>
        <p:sp>
          <p:nvSpPr>
            <p:cNvPr id="27" name="Rectangle 26"/>
            <p:cNvSpPr/>
            <p:nvPr/>
          </p:nvSpPr>
          <p:spPr>
            <a:xfrm>
              <a:off x="3664306" y="15253770"/>
              <a:ext cx="4603317" cy="1200329"/>
            </a:xfrm>
            <a:prstGeom prst="rect">
              <a:avLst/>
            </a:prstGeom>
          </p:spPr>
          <p:txBody>
            <a:bodyPr wrap="square">
              <a:spAutoFit/>
            </a:bodyPr>
            <a:lstStyle/>
            <a:p>
              <a:pPr algn="ctr"/>
              <a:r>
                <a:rPr lang="en-CA" sz="3600" b="1" dirty="0">
                  <a:solidFill>
                    <a:srgbClr val="DE1E36"/>
                  </a:solidFill>
                  <a:latin typeface="Open Sans" panose="020B0606030504020204" pitchFamily="34" charset="0"/>
                  <a:ea typeface="Open Sans" panose="020B0606030504020204" pitchFamily="34" charset="0"/>
                  <a:cs typeface="Open Sans" panose="020B0606030504020204" pitchFamily="34" charset="0"/>
                </a:rPr>
                <a:t> </a:t>
              </a:r>
              <a:r>
                <a:rPr lang="en-CA" sz="3600" dirty="0">
                  <a:solidFill>
                    <a:srgbClr val="DE1E36"/>
                  </a:solidFill>
                </a:rPr>
                <a:t> </a:t>
              </a:r>
              <a:r>
                <a:rPr lang="en-CA" sz="3600" b="1" dirty="0" smtClean="0">
                  <a:solidFill>
                    <a:srgbClr val="DE1E36"/>
                  </a:solidFill>
                  <a:latin typeface="Open Sans" panose="020B0606030504020204" pitchFamily="34" charset="0"/>
                  <a:ea typeface="Open Sans" panose="020B0606030504020204" pitchFamily="34" charset="0"/>
                  <a:cs typeface="Open Sans" panose="020B0606030504020204" pitchFamily="34" charset="0"/>
                </a:rPr>
                <a:t>Effort</a:t>
              </a:r>
              <a:r>
                <a:rPr lang="en-CA" sz="3600" b="1" dirty="0">
                  <a:solidFill>
                    <a:srgbClr val="DE1E36"/>
                  </a:solidFill>
                  <a:latin typeface="Open Sans" panose="020B0606030504020204" pitchFamily="34" charset="0"/>
                  <a:ea typeface="Open Sans" panose="020B0606030504020204" pitchFamily="34" charset="0"/>
                  <a:cs typeface="Open Sans" panose="020B0606030504020204" pitchFamily="34" charset="0"/>
                </a:rPr>
                <a:t>, Capital &amp; </a:t>
              </a:r>
              <a:r>
                <a:rPr lang="en-CA" sz="3600" b="1" dirty="0" smtClean="0">
                  <a:solidFill>
                    <a:srgbClr val="DE1E36"/>
                  </a:solidFill>
                  <a:latin typeface="Open Sans" panose="020B0606030504020204" pitchFamily="34" charset="0"/>
                  <a:ea typeface="Open Sans" panose="020B0606030504020204" pitchFamily="34" charset="0"/>
                  <a:cs typeface="Open Sans" panose="020B0606030504020204" pitchFamily="34" charset="0"/>
                </a:rPr>
                <a:t>Operating Costs</a:t>
              </a:r>
              <a:endParaRPr lang="en-CA" sz="3600" b="1" dirty="0">
                <a:solidFill>
                  <a:srgbClr val="DE1E3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3619" y="15124885"/>
              <a:ext cx="1462786" cy="1458098"/>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3619" y="18118250"/>
              <a:ext cx="1458098" cy="1458098"/>
            </a:xfrm>
            <a:prstGeom prst="rect">
              <a:avLst/>
            </a:prstGeom>
          </p:spPr>
        </p:pic>
        <p:sp>
          <p:nvSpPr>
            <p:cNvPr id="30" name="Rectangle 29"/>
            <p:cNvSpPr/>
            <p:nvPr/>
          </p:nvSpPr>
          <p:spPr>
            <a:xfrm>
              <a:off x="3943166" y="18524134"/>
              <a:ext cx="4603317" cy="646331"/>
            </a:xfrm>
            <a:prstGeom prst="rect">
              <a:avLst/>
            </a:prstGeom>
          </p:spPr>
          <p:txBody>
            <a:bodyPr wrap="square">
              <a:spAutoFit/>
            </a:bodyPr>
            <a:lstStyle/>
            <a:p>
              <a:pPr algn="ctr"/>
              <a:r>
                <a:rPr lang="en-CA" sz="3600" b="1" dirty="0" smtClean="0">
                  <a:solidFill>
                    <a:schemeClr val="accent2"/>
                  </a:solidFill>
                  <a:latin typeface="Open Sans" panose="020B0606030504020204" pitchFamily="34" charset="0"/>
                  <a:ea typeface="Open Sans" panose="020B0606030504020204" pitchFamily="34" charset="0"/>
                  <a:cs typeface="Open Sans" panose="020B0606030504020204" pitchFamily="34" charset="0"/>
                </a:rPr>
                <a:t>Proven</a:t>
              </a:r>
              <a:r>
                <a:rPr lang="en-CA" sz="3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 Diversion</a:t>
              </a:r>
            </a:p>
          </p:txBody>
        </p:sp>
        <p:sp>
          <p:nvSpPr>
            <p:cNvPr id="31" name="Rectangle 30"/>
            <p:cNvSpPr/>
            <p:nvPr/>
          </p:nvSpPr>
          <p:spPr>
            <a:xfrm>
              <a:off x="10191284" y="15530769"/>
              <a:ext cx="5493282" cy="646331"/>
            </a:xfrm>
            <a:prstGeom prst="rect">
              <a:avLst/>
            </a:prstGeom>
          </p:spPr>
          <p:txBody>
            <a:bodyPr wrap="square">
              <a:spAutoFit/>
            </a:bodyPr>
            <a:lstStyle/>
            <a:p>
              <a:pPr algn="ctr"/>
              <a:r>
                <a:rPr lang="en-CA" sz="3600" b="1" dirty="0">
                  <a:solidFill>
                    <a:srgbClr val="DE1E36"/>
                  </a:solidFill>
                  <a:latin typeface="Open Sans" panose="020B0606030504020204" pitchFamily="34" charset="0"/>
                  <a:ea typeface="Open Sans" panose="020B0606030504020204" pitchFamily="34" charset="0"/>
                  <a:cs typeface="Open Sans" panose="020B0606030504020204" pitchFamily="34" charset="0"/>
                </a:rPr>
                <a:t>Capital Costs, Effort</a:t>
              </a:r>
            </a:p>
          </p:txBody>
        </p:sp>
        <p:sp>
          <p:nvSpPr>
            <p:cNvPr id="32" name="Rectangle 31"/>
            <p:cNvSpPr/>
            <p:nvPr/>
          </p:nvSpPr>
          <p:spPr>
            <a:xfrm>
              <a:off x="10256572" y="18247135"/>
              <a:ext cx="5920426" cy="1200329"/>
            </a:xfrm>
            <a:prstGeom prst="rect">
              <a:avLst/>
            </a:prstGeom>
          </p:spPr>
          <p:txBody>
            <a:bodyPr wrap="square">
              <a:spAutoFit/>
            </a:bodyPr>
            <a:lstStyle/>
            <a:p>
              <a:pPr algn="ctr"/>
              <a:r>
                <a:rPr lang="en-CA" sz="3600" b="1" dirty="0" smtClean="0">
                  <a:solidFill>
                    <a:schemeClr val="accent2"/>
                  </a:solidFill>
                  <a:latin typeface="Open Sans" panose="020B0606030504020204" pitchFamily="34" charset="0"/>
                  <a:ea typeface="Open Sans" panose="020B0606030504020204" pitchFamily="34" charset="0"/>
                  <a:cs typeface="Open Sans" panose="020B0606030504020204" pitchFamily="34" charset="0"/>
                </a:rPr>
                <a:t>Proven</a:t>
              </a:r>
              <a:r>
                <a:rPr lang="en-CA" sz="3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 Climate Impacts, Energy,  Diversion </a:t>
              </a:r>
            </a:p>
          </p:txBody>
        </p:sp>
        <p:sp>
          <p:nvSpPr>
            <p:cNvPr id="35" name="Rectangle 34"/>
            <p:cNvSpPr/>
            <p:nvPr/>
          </p:nvSpPr>
          <p:spPr>
            <a:xfrm>
              <a:off x="17970919" y="14976771"/>
              <a:ext cx="5493282" cy="1754326"/>
            </a:xfrm>
            <a:prstGeom prst="rect">
              <a:avLst/>
            </a:prstGeom>
          </p:spPr>
          <p:txBody>
            <a:bodyPr wrap="square">
              <a:spAutoFit/>
            </a:bodyPr>
            <a:lstStyle/>
            <a:p>
              <a:pPr algn="ctr"/>
              <a:r>
                <a:rPr lang="en-CA" sz="3600" b="1" dirty="0">
                  <a:solidFill>
                    <a:srgbClr val="DE1E36"/>
                  </a:solidFill>
                  <a:latin typeface="Open Sans" panose="020B0606030504020204" pitchFamily="34" charset="0"/>
                  <a:ea typeface="Open Sans" panose="020B0606030504020204" pitchFamily="34" charset="0"/>
                  <a:cs typeface="Open Sans" panose="020B0606030504020204" pitchFamily="34" charset="0"/>
                </a:rPr>
                <a:t>Operating &amp; Capital Costs, Risk, Unproven, Effort</a:t>
              </a:r>
            </a:p>
          </p:txBody>
        </p:sp>
        <p:sp>
          <p:nvSpPr>
            <p:cNvPr id="36" name="Rectangle 35"/>
            <p:cNvSpPr/>
            <p:nvPr/>
          </p:nvSpPr>
          <p:spPr>
            <a:xfrm>
              <a:off x="18036207" y="18247135"/>
              <a:ext cx="5920426" cy="1200329"/>
            </a:xfrm>
            <a:prstGeom prst="rect">
              <a:avLst/>
            </a:prstGeom>
          </p:spPr>
          <p:txBody>
            <a:bodyPr wrap="square">
              <a:spAutoFit/>
            </a:bodyPr>
            <a:lstStyle/>
            <a:p>
              <a:pPr algn="ctr"/>
              <a:r>
                <a:rPr lang="en-CA" sz="3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Climate Change Impacts, Energy, Diversion </a:t>
              </a:r>
            </a:p>
          </p:txBody>
        </p:sp>
        <p:sp>
          <p:nvSpPr>
            <p:cNvPr id="37" name="Rectangle 36"/>
            <p:cNvSpPr/>
            <p:nvPr/>
          </p:nvSpPr>
          <p:spPr>
            <a:xfrm>
              <a:off x="26014055" y="15253770"/>
              <a:ext cx="5493282" cy="1200329"/>
            </a:xfrm>
            <a:prstGeom prst="rect">
              <a:avLst/>
            </a:prstGeom>
          </p:spPr>
          <p:txBody>
            <a:bodyPr wrap="square">
              <a:spAutoFit/>
            </a:bodyPr>
            <a:lstStyle/>
            <a:p>
              <a:pPr algn="ctr"/>
              <a:r>
                <a:rPr lang="en-CA" sz="3600" b="1" dirty="0">
                  <a:solidFill>
                    <a:srgbClr val="DE1E36"/>
                  </a:solidFill>
                  <a:latin typeface="Open Sans" panose="020B0606030504020204" pitchFamily="34" charset="0"/>
                  <a:ea typeface="Open Sans" panose="020B0606030504020204" pitchFamily="34" charset="0"/>
                  <a:cs typeface="Open Sans" panose="020B0606030504020204" pitchFamily="34" charset="0"/>
                </a:rPr>
                <a:t>Capital &amp; Operating Costs, Risk, Effort</a:t>
              </a:r>
            </a:p>
          </p:txBody>
        </p:sp>
        <p:sp>
          <p:nvSpPr>
            <p:cNvPr id="41" name="Rectangle 40"/>
            <p:cNvSpPr/>
            <p:nvPr/>
          </p:nvSpPr>
          <p:spPr>
            <a:xfrm>
              <a:off x="26079343" y="18247135"/>
              <a:ext cx="5920426" cy="1200329"/>
            </a:xfrm>
            <a:prstGeom prst="rect">
              <a:avLst/>
            </a:prstGeom>
          </p:spPr>
          <p:txBody>
            <a:bodyPr wrap="square">
              <a:spAutoFit/>
            </a:bodyPr>
            <a:lstStyle/>
            <a:p>
              <a:pPr algn="ctr"/>
              <a:r>
                <a:rPr lang="en-CA" sz="3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Climate Impacts, Energy, Diversion </a:t>
              </a:r>
            </a:p>
          </p:txBody>
        </p:sp>
        <p:cxnSp>
          <p:nvCxnSpPr>
            <p:cNvPr id="7" name="Straight Connector 6"/>
            <p:cNvCxnSpPr/>
            <p:nvPr/>
          </p:nvCxnSpPr>
          <p:spPr>
            <a:xfrm>
              <a:off x="1223619" y="17350616"/>
              <a:ext cx="30789432" cy="0"/>
            </a:xfrm>
            <a:prstGeom prst="line">
              <a:avLst/>
            </a:prstGeom>
            <a:ln w="539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546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lstStyle/>
          <a:p>
            <a:r>
              <a:rPr lang="en-CA" b="1" dirty="0" smtClean="0"/>
              <a:t>Landfill Related </a:t>
            </a:r>
            <a:r>
              <a:rPr lang="en-CA" dirty="0" smtClean="0"/>
              <a:t/>
            </a:r>
            <a:br>
              <a:rPr lang="en-CA" dirty="0" smtClean="0"/>
            </a:br>
            <a:r>
              <a:rPr lang="en-CA" dirty="0" smtClean="0"/>
              <a:t>Options</a:t>
            </a:r>
            <a:endParaRPr lang="en-CA" dirty="0"/>
          </a:p>
        </p:txBody>
      </p:sp>
      <p:cxnSp>
        <p:nvCxnSpPr>
          <p:cNvPr id="3" name="Straight Connector 2"/>
          <p:cNvCxnSpPr/>
          <p:nvPr/>
        </p:nvCxnSpPr>
        <p:spPr>
          <a:xfrm>
            <a:off x="914400" y="3939966"/>
            <a:ext cx="31083250" cy="0"/>
          </a:xfrm>
          <a:prstGeom prst="line">
            <a:avLst/>
          </a:prstGeom>
          <a:ln w="63500">
            <a:solidFill>
              <a:srgbClr val="00849F"/>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5574729" y="7331598"/>
            <a:ext cx="3335482" cy="1323439"/>
          </a:xfrm>
          <a:prstGeom prst="rect">
            <a:avLst/>
          </a:prstGeom>
        </p:spPr>
        <p:txBody>
          <a:bodyPr wrap="square">
            <a:spAutoFit/>
          </a:bodyPr>
          <a:lstStyle/>
          <a:p>
            <a:pPr algn="ctr"/>
            <a:r>
              <a:rPr lang="en-CA" sz="4000" b="1" cap="all" dirty="0">
                <a:solidFill>
                  <a:srgbClr val="00849F"/>
                </a:solidFill>
                <a:latin typeface="Open Sans" panose="020B0606030504020204" pitchFamily="34" charset="0"/>
                <a:ea typeface="Open Sans" panose="020B0606030504020204" pitchFamily="34" charset="0"/>
                <a:cs typeface="Open Sans" panose="020B0606030504020204" pitchFamily="34" charset="0"/>
              </a:rPr>
              <a:t>Landfill </a:t>
            </a:r>
            <a:r>
              <a:rPr lang="en-CA" sz="4000" b="1" cap="all" dirty="0" smtClean="0">
                <a:solidFill>
                  <a:srgbClr val="00849F"/>
                </a:solidFill>
                <a:latin typeface="Open Sans" panose="020B0606030504020204" pitchFamily="34" charset="0"/>
                <a:ea typeface="Open Sans" panose="020B0606030504020204" pitchFamily="34" charset="0"/>
                <a:cs typeface="Open Sans" panose="020B0606030504020204" pitchFamily="34" charset="0"/>
              </a:rPr>
              <a:t>Mining</a:t>
            </a:r>
            <a:endParaRPr lang="en-CA" sz="4000" cap="all" dirty="0">
              <a:solidFill>
                <a:srgbClr val="00849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Rectangle 32"/>
          <p:cNvSpPr/>
          <p:nvPr/>
        </p:nvSpPr>
        <p:spPr>
          <a:xfrm>
            <a:off x="4034073" y="7377764"/>
            <a:ext cx="3335482" cy="1323439"/>
          </a:xfrm>
          <a:prstGeom prst="rect">
            <a:avLst/>
          </a:prstGeom>
        </p:spPr>
        <p:txBody>
          <a:bodyPr wrap="square">
            <a:spAutoFit/>
          </a:bodyPr>
          <a:lstStyle/>
          <a:p>
            <a:pPr algn="ctr"/>
            <a:r>
              <a:rPr lang="en-CA" sz="4000" b="1" cap="all" dirty="0">
                <a:solidFill>
                  <a:srgbClr val="00849F"/>
                </a:solidFill>
                <a:latin typeface="Open Sans" panose="020B0606030504020204" pitchFamily="34" charset="0"/>
                <a:ea typeface="Open Sans" panose="020B0606030504020204" pitchFamily="34" charset="0"/>
                <a:cs typeface="Open Sans" panose="020B0606030504020204" pitchFamily="34" charset="0"/>
              </a:rPr>
              <a:t>Landfill Expansion</a:t>
            </a:r>
            <a:endParaRPr lang="en-CA" sz="4000" cap="all" dirty="0">
              <a:solidFill>
                <a:srgbClr val="00849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Rectangle 33"/>
          <p:cNvSpPr/>
          <p:nvPr/>
        </p:nvSpPr>
        <p:spPr>
          <a:xfrm>
            <a:off x="9485484" y="7331598"/>
            <a:ext cx="3235125" cy="1323439"/>
          </a:xfrm>
          <a:prstGeom prst="rect">
            <a:avLst/>
          </a:prstGeom>
        </p:spPr>
        <p:txBody>
          <a:bodyPr wrap="square">
            <a:spAutoFit/>
          </a:bodyPr>
          <a:lstStyle/>
          <a:p>
            <a:pPr algn="ctr"/>
            <a:r>
              <a:rPr lang="en-CA" sz="4000" b="1" cap="all" dirty="0">
                <a:solidFill>
                  <a:srgbClr val="00849F"/>
                </a:solidFill>
                <a:latin typeface="Open Sans" panose="020B0606030504020204" pitchFamily="34" charset="0"/>
                <a:ea typeface="Open Sans" panose="020B0606030504020204" pitchFamily="34" charset="0"/>
                <a:cs typeface="Open Sans" panose="020B0606030504020204" pitchFamily="34" charset="0"/>
              </a:rPr>
              <a:t>New Landfill</a:t>
            </a:r>
            <a:endParaRPr lang="en-CA" sz="4000" cap="all" dirty="0">
              <a:solidFill>
                <a:srgbClr val="00849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p:cNvSpPr/>
          <p:nvPr/>
        </p:nvSpPr>
        <p:spPr>
          <a:xfrm>
            <a:off x="3362903" y="9272845"/>
            <a:ext cx="4677822" cy="3416320"/>
          </a:xfrm>
          <a:prstGeom prst="rect">
            <a:avLst/>
          </a:prstGeom>
        </p:spPr>
        <p:txBody>
          <a:bodyPr wrap="square">
            <a:spAutoFit/>
          </a:bodyPr>
          <a:lstStyle/>
          <a:p>
            <a:pPr algn="ctr"/>
            <a:r>
              <a:rPr lang="en-CA" sz="3600" dirty="0">
                <a:latin typeface="Open Sans" panose="020B0606030504020204" pitchFamily="34" charset="0"/>
                <a:ea typeface="Open Sans" panose="020B0606030504020204" pitchFamily="34" charset="0"/>
                <a:cs typeface="Open Sans" panose="020B0606030504020204" pitchFamily="34" charset="0"/>
              </a:rPr>
              <a:t>Expand an existing City landfill site(s) vertically and/or horizontally.</a:t>
            </a:r>
          </a:p>
          <a:p>
            <a:pPr algn="ctr"/>
            <a:r>
              <a:rPr lang="en-CA" sz="3600" dirty="0">
                <a:latin typeface="Open Sans" panose="020B0606030504020204" pitchFamily="34" charset="0"/>
                <a:ea typeface="Open Sans" panose="020B0606030504020204" pitchFamily="34" charset="0"/>
                <a:cs typeface="Open Sans" panose="020B0606030504020204" pitchFamily="34" charset="0"/>
              </a:rPr>
              <a:t/>
            </a:r>
            <a:br>
              <a:rPr lang="en-CA" sz="3600" dirty="0">
                <a:latin typeface="Open Sans" panose="020B0606030504020204" pitchFamily="34" charset="0"/>
                <a:ea typeface="Open Sans" panose="020B0606030504020204" pitchFamily="34" charset="0"/>
                <a:cs typeface="Open Sans" panose="020B0606030504020204" pitchFamily="34" charset="0"/>
              </a:rPr>
            </a:br>
            <a:endParaRPr lang="en-CA"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Rectangle 28"/>
          <p:cNvSpPr/>
          <p:nvPr/>
        </p:nvSpPr>
        <p:spPr>
          <a:xfrm>
            <a:off x="8885553" y="9165205"/>
            <a:ext cx="4434986" cy="1754326"/>
          </a:xfrm>
          <a:prstGeom prst="rect">
            <a:avLst/>
          </a:prstGeom>
        </p:spPr>
        <p:txBody>
          <a:bodyPr wrap="square">
            <a:spAutoFit/>
          </a:bodyPr>
          <a:lstStyle/>
          <a:p>
            <a:pPr algn="ctr"/>
            <a:r>
              <a:rPr lang="en-CA" sz="3600" dirty="0">
                <a:latin typeface="Open Sans" panose="020B0606030504020204" pitchFamily="34" charset="0"/>
                <a:ea typeface="Open Sans" panose="020B0606030504020204" pitchFamily="34" charset="0"/>
                <a:cs typeface="Open Sans" panose="020B0606030504020204" pitchFamily="34" charset="0"/>
              </a:rPr>
              <a:t>City develops a new landfill site within Kawartha Lakes</a:t>
            </a:r>
            <a:r>
              <a:rPr lang="en-CA" sz="3600" dirty="0" smtClean="0">
                <a:latin typeface="Open Sans" panose="020B0606030504020204" pitchFamily="34" charset="0"/>
                <a:ea typeface="Open Sans" panose="020B0606030504020204" pitchFamily="34" charset="0"/>
                <a:cs typeface="Open Sans" panose="020B0606030504020204" pitchFamily="34" charset="0"/>
              </a:rPr>
              <a:t>.</a:t>
            </a:r>
            <a:endParaRPr lang="en-CA"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p:cNvSpPr/>
          <p:nvPr/>
        </p:nvSpPr>
        <p:spPr>
          <a:xfrm>
            <a:off x="14650008" y="9165205"/>
            <a:ext cx="5184924" cy="4524315"/>
          </a:xfrm>
          <a:prstGeom prst="rect">
            <a:avLst/>
          </a:prstGeom>
        </p:spPr>
        <p:txBody>
          <a:bodyPr wrap="square">
            <a:spAutoFit/>
          </a:bodyPr>
          <a:lstStyle/>
          <a:p>
            <a:pPr algn="ctr"/>
            <a:r>
              <a:rPr lang="en-CA" sz="3600" dirty="0">
                <a:latin typeface="Open Sans" panose="020B0606030504020204" pitchFamily="34" charset="0"/>
                <a:ea typeface="Open Sans" panose="020B0606030504020204" pitchFamily="34" charset="0"/>
                <a:cs typeface="Open Sans" panose="020B0606030504020204" pitchFamily="34" charset="0"/>
              </a:rPr>
              <a:t>Previously landfilled waste is excavated to recover valuable materials, increase space, and/or improve environmental conditions at City site(s</a:t>
            </a:r>
            <a:r>
              <a:rPr lang="en-CA" sz="3600" dirty="0" smtClean="0">
                <a:latin typeface="Open Sans" panose="020B0606030504020204" pitchFamily="34" charset="0"/>
                <a:ea typeface="Open Sans" panose="020B0606030504020204" pitchFamily="34" charset="0"/>
                <a:cs typeface="Open Sans" panose="020B0606030504020204" pitchFamily="34" charset="0"/>
              </a:rPr>
              <a:t>).</a:t>
            </a:r>
            <a:endParaRPr lang="en-CA"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Rectangle 30"/>
          <p:cNvSpPr/>
          <p:nvPr/>
        </p:nvSpPr>
        <p:spPr>
          <a:xfrm>
            <a:off x="21133033" y="9165205"/>
            <a:ext cx="4434986" cy="2308324"/>
          </a:xfrm>
          <a:prstGeom prst="rect">
            <a:avLst/>
          </a:prstGeom>
        </p:spPr>
        <p:txBody>
          <a:bodyPr wrap="square">
            <a:spAutoFit/>
          </a:bodyPr>
          <a:lstStyle/>
          <a:p>
            <a:pPr algn="ctr"/>
            <a:r>
              <a:rPr lang="en-CA" sz="3600" dirty="0">
                <a:latin typeface="Open Sans" panose="020B0606030504020204" pitchFamily="34" charset="0"/>
                <a:ea typeface="Open Sans" panose="020B0606030504020204" pitchFamily="34" charset="0"/>
                <a:cs typeface="Open Sans" panose="020B0606030504020204" pitchFamily="34" charset="0"/>
              </a:rPr>
              <a:t>Garbage is hauled to disposal facility outside of Kawartha Lakes</a:t>
            </a:r>
            <a:r>
              <a:rPr lang="en-CA" sz="3600" dirty="0" smtClean="0">
                <a:latin typeface="Open Sans" panose="020B0606030504020204" pitchFamily="34" charset="0"/>
                <a:ea typeface="Open Sans" panose="020B0606030504020204" pitchFamily="34" charset="0"/>
                <a:cs typeface="Open Sans" panose="020B0606030504020204" pitchFamily="34" charset="0"/>
              </a:rPr>
              <a:t>.</a:t>
            </a:r>
            <a:endParaRPr lang="en-CA"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Rectangle 31"/>
          <p:cNvSpPr/>
          <p:nvPr/>
        </p:nvSpPr>
        <p:spPr>
          <a:xfrm>
            <a:off x="26688279" y="9165205"/>
            <a:ext cx="5225733" cy="5078313"/>
          </a:xfrm>
          <a:prstGeom prst="rect">
            <a:avLst/>
          </a:prstGeom>
        </p:spPr>
        <p:txBody>
          <a:bodyPr wrap="square">
            <a:spAutoFit/>
          </a:bodyPr>
          <a:lstStyle/>
          <a:p>
            <a:pPr algn="ctr"/>
            <a:r>
              <a:rPr lang="en-CA" sz="3600" dirty="0">
                <a:latin typeface="Open Sans" panose="020B0606030504020204" pitchFamily="34" charset="0"/>
                <a:ea typeface="Open Sans" panose="020B0606030504020204" pitchFamily="34" charset="0"/>
                <a:cs typeface="Open Sans" panose="020B0606030504020204" pitchFamily="34" charset="0"/>
              </a:rPr>
              <a:t>Options range from cooperative agreements with private firms to management contracts, asset sales or complete reliance on market for services. </a:t>
            </a:r>
            <a:br>
              <a:rPr lang="en-CA" sz="3600" dirty="0">
                <a:latin typeface="Open Sans" panose="020B0606030504020204" pitchFamily="34" charset="0"/>
                <a:ea typeface="Open Sans" panose="020B0606030504020204" pitchFamily="34" charset="0"/>
                <a:cs typeface="Open Sans" panose="020B0606030504020204" pitchFamily="34" charset="0"/>
              </a:rPr>
            </a:br>
            <a:endParaRPr lang="en-CA"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Rectangle 34"/>
          <p:cNvSpPr/>
          <p:nvPr/>
        </p:nvSpPr>
        <p:spPr>
          <a:xfrm>
            <a:off x="21682785" y="7331598"/>
            <a:ext cx="3335482" cy="1323439"/>
          </a:xfrm>
          <a:prstGeom prst="rect">
            <a:avLst/>
          </a:prstGeom>
        </p:spPr>
        <p:txBody>
          <a:bodyPr wrap="square">
            <a:spAutoFit/>
          </a:bodyPr>
          <a:lstStyle/>
          <a:p>
            <a:pPr algn="ctr"/>
            <a:r>
              <a:rPr lang="en-CA" sz="4000" b="1" cap="all" dirty="0">
                <a:solidFill>
                  <a:srgbClr val="00849F"/>
                </a:solidFill>
                <a:latin typeface="Open Sans" panose="020B0606030504020204" pitchFamily="34" charset="0"/>
                <a:ea typeface="Open Sans" panose="020B0606030504020204" pitchFamily="34" charset="0"/>
                <a:cs typeface="Open Sans" panose="020B0606030504020204" pitchFamily="34" charset="0"/>
              </a:rPr>
              <a:t>Exporting </a:t>
            </a:r>
            <a:r>
              <a:rPr lang="en-CA" sz="4000" b="1" cap="all" dirty="0" smtClean="0">
                <a:solidFill>
                  <a:srgbClr val="00849F"/>
                </a:solidFill>
                <a:latin typeface="Open Sans" panose="020B0606030504020204" pitchFamily="34" charset="0"/>
                <a:ea typeface="Open Sans" panose="020B0606030504020204" pitchFamily="34" charset="0"/>
                <a:cs typeface="Open Sans" panose="020B0606030504020204" pitchFamily="34" charset="0"/>
              </a:rPr>
              <a:t>Waste</a:t>
            </a:r>
            <a:endParaRPr lang="en-CA" sz="4000" cap="all" dirty="0">
              <a:solidFill>
                <a:srgbClr val="00849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36"/>
          <p:cNvSpPr/>
          <p:nvPr/>
        </p:nvSpPr>
        <p:spPr>
          <a:xfrm>
            <a:off x="27017862" y="7331598"/>
            <a:ext cx="4566567" cy="707886"/>
          </a:xfrm>
          <a:prstGeom prst="rect">
            <a:avLst/>
          </a:prstGeom>
        </p:spPr>
        <p:txBody>
          <a:bodyPr wrap="square">
            <a:spAutoFit/>
          </a:bodyPr>
          <a:lstStyle/>
          <a:p>
            <a:pPr algn="ctr"/>
            <a:r>
              <a:rPr lang="en-CA" sz="4000" b="1" cap="all" dirty="0">
                <a:solidFill>
                  <a:srgbClr val="00849F"/>
                </a:solidFill>
                <a:latin typeface="Open Sans" panose="020B0606030504020204" pitchFamily="34" charset="0"/>
                <a:ea typeface="Open Sans" panose="020B0606030504020204" pitchFamily="34" charset="0"/>
                <a:cs typeface="Open Sans" panose="020B0606030504020204" pitchFamily="34" charset="0"/>
              </a:rPr>
              <a:t>Privatization</a:t>
            </a:r>
            <a:endParaRPr lang="en-CA" sz="4000" cap="all" dirty="0">
              <a:solidFill>
                <a:srgbClr val="00849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170" name="Picture 2" descr="https://lh3.googleusercontent.com/dHXVMRyflSGkjerusSGc_wyMABp1RNc65LLlEhP8oCQhpVZwFqMFfjzOvP9cBO4XZgfuoWBaXFw_AgoCMJigGcetgJEgKl9fymkIySlusNGiROZylCtmjEZ9fmyI9y79-rFe5L7WxKw"/>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76948" y="4696110"/>
            <a:ext cx="3049732" cy="217148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h5.googleusercontent.com/ok4m7xz-AZtreblAF__PGLzJRNZylQ5CibJJU9ob_B8UnSq-oQpJauSeh-PBj7ie1m99gY4Y-94srcFDNbkZjA096bN4OZjp6UoeUt2x8pjNCoXNCZyPCzAQOAGdXQNVxQniumMqoSc"/>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98538" y="4529811"/>
            <a:ext cx="2609017" cy="250408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lh6.googleusercontent.com/az6JJE60Nb0VATV8aYeQmOrruDxdFLuYRDTP6TWg729plLd9U-uniTOgcexrAgiWRTR0rSnkcGAnODALVW22azK4tvt20O6EdVUB6AUPn5YI3M_3NrnFDZIiF7A5T2sb_-uWGYGqNog"/>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470595" y="4687207"/>
            <a:ext cx="3543750" cy="221630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lh6.googleusercontent.com/3rcYt5G0R6RlRLxayUbXHl5TocSw48D4lla78XqKV58mDdKg3BpMBJxcGBVmlVsKpVhEpz-8CIsh2a-xMfGm-ECCdDFz_BwwPW8W-4bQCQK-KHifbA_x8Nvo6jBkkPXXvFVFcGmalNM"/>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394854" y="4790794"/>
            <a:ext cx="3911345" cy="219780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lh6.googleusercontent.com/_TsKMIlLPl8MEHfP1jJychnGgWpln-6nk9Y6WScs0hiQhcOLHvqRUpN_Szlz0pQVX7sNKN0PldbOmiWocrs4YLDwkuR75DMo-HyaAXXlSgG2C0OTA8-NVJt0UGFw0SscGbROHSLZwiI"/>
          <p:cNvPicPr>
            <a:picLocks noChangeAspect="1" noChangeArrowheads="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646136" y="4255475"/>
            <a:ext cx="3310019" cy="270278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68539" y="14950667"/>
            <a:ext cx="31844512" cy="5027174"/>
            <a:chOff x="168539" y="14613157"/>
            <a:chExt cx="31844512" cy="5027174"/>
          </a:xfrm>
        </p:grpSpPr>
        <p:sp>
          <p:nvSpPr>
            <p:cNvPr id="39" name="Rectangle 38"/>
            <p:cNvSpPr/>
            <p:nvPr/>
          </p:nvSpPr>
          <p:spPr>
            <a:xfrm>
              <a:off x="3400156" y="15167155"/>
              <a:ext cx="4603317" cy="646331"/>
            </a:xfrm>
            <a:prstGeom prst="rect">
              <a:avLst/>
            </a:prstGeom>
          </p:spPr>
          <p:txBody>
            <a:bodyPr wrap="square" anchor="ctr" anchorCtr="0">
              <a:spAutoFit/>
            </a:bodyPr>
            <a:lstStyle/>
            <a:p>
              <a:pPr algn="ctr"/>
              <a:r>
                <a:rPr lang="en-CA" sz="3600" b="1" dirty="0">
                  <a:solidFill>
                    <a:srgbClr val="DE1E36"/>
                  </a:solidFill>
                  <a:latin typeface="Open Sans" panose="020B0606030504020204" pitchFamily="34" charset="0"/>
                  <a:ea typeface="Open Sans" panose="020B0606030504020204" pitchFamily="34" charset="0"/>
                  <a:cs typeface="Open Sans" panose="020B0606030504020204" pitchFamily="34" charset="0"/>
                </a:rPr>
                <a:t>Diversion, Effort</a:t>
              </a:r>
            </a:p>
          </p:txBody>
        </p:sp>
        <p:sp>
          <p:nvSpPr>
            <p:cNvPr id="49" name="Rectangle 48"/>
            <p:cNvSpPr/>
            <p:nvPr/>
          </p:nvSpPr>
          <p:spPr>
            <a:xfrm>
              <a:off x="3400156" y="17609006"/>
              <a:ext cx="4603317" cy="1754326"/>
            </a:xfrm>
            <a:prstGeom prst="rect">
              <a:avLst/>
            </a:prstGeom>
          </p:spPr>
          <p:txBody>
            <a:bodyPr wrap="square" anchor="ctr" anchorCtr="0">
              <a:spAutoFit/>
            </a:bodyPr>
            <a:lstStyle/>
            <a:p>
              <a:pPr algn="ctr"/>
              <a:r>
                <a:rPr lang="en-CA" sz="3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Risk, Operating &amp; Capital Costs, Energy Produced</a:t>
              </a:r>
            </a:p>
          </p:txBody>
        </p:sp>
        <p:sp>
          <p:nvSpPr>
            <p:cNvPr id="51" name="Rectangle 50"/>
            <p:cNvSpPr/>
            <p:nvPr/>
          </p:nvSpPr>
          <p:spPr>
            <a:xfrm>
              <a:off x="26999487" y="15167155"/>
              <a:ext cx="4603317" cy="646331"/>
            </a:xfrm>
            <a:prstGeom prst="rect">
              <a:avLst/>
            </a:prstGeom>
          </p:spPr>
          <p:txBody>
            <a:bodyPr wrap="square" anchor="ctr" anchorCtr="0">
              <a:spAutoFit/>
            </a:bodyPr>
            <a:lstStyle/>
            <a:p>
              <a:pPr algn="ctr"/>
              <a:r>
                <a:rPr lang="en-CA" sz="3600" b="1" dirty="0">
                  <a:solidFill>
                    <a:srgbClr val="DE1E36"/>
                  </a:solidFill>
                  <a:latin typeface="Open Sans" panose="020B0606030504020204" pitchFamily="34" charset="0"/>
                  <a:ea typeface="Open Sans" panose="020B0606030504020204" pitchFamily="34" charset="0"/>
                  <a:cs typeface="Open Sans" panose="020B0606030504020204" pitchFamily="34" charset="0"/>
                </a:rPr>
                <a:t>Diversion, Risk</a:t>
              </a:r>
            </a:p>
          </p:txBody>
        </p:sp>
        <p:sp>
          <p:nvSpPr>
            <p:cNvPr id="52" name="Rectangle 51"/>
            <p:cNvSpPr/>
            <p:nvPr/>
          </p:nvSpPr>
          <p:spPr>
            <a:xfrm>
              <a:off x="26999487" y="17609006"/>
              <a:ext cx="4603317" cy="1754326"/>
            </a:xfrm>
            <a:prstGeom prst="rect">
              <a:avLst/>
            </a:prstGeom>
          </p:spPr>
          <p:txBody>
            <a:bodyPr wrap="square" anchor="ctr" anchorCtr="0">
              <a:spAutoFit/>
            </a:bodyPr>
            <a:lstStyle/>
            <a:p>
              <a:pPr algn="ctr"/>
              <a:r>
                <a:rPr lang="en-CA" sz="3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Land </a:t>
              </a:r>
              <a:r>
                <a:rPr lang="en-CA" sz="3600" b="1"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Required, </a:t>
              </a:r>
              <a:r>
                <a:rPr lang="en-CA" sz="3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Air Quality, Operating &amp; Capital Costs</a:t>
              </a:r>
            </a:p>
          </p:txBody>
        </p:sp>
        <p:sp>
          <p:nvSpPr>
            <p:cNvPr id="53" name="Rectangle 52"/>
            <p:cNvSpPr/>
            <p:nvPr/>
          </p:nvSpPr>
          <p:spPr>
            <a:xfrm>
              <a:off x="21048868" y="14890156"/>
              <a:ext cx="4603317" cy="1200329"/>
            </a:xfrm>
            <a:prstGeom prst="rect">
              <a:avLst/>
            </a:prstGeom>
          </p:spPr>
          <p:txBody>
            <a:bodyPr wrap="square" anchor="ctr" anchorCtr="0">
              <a:spAutoFit/>
            </a:bodyPr>
            <a:lstStyle/>
            <a:p>
              <a:pPr algn="ctr"/>
              <a:r>
                <a:rPr lang="en-CA" sz="3600" b="1" dirty="0">
                  <a:solidFill>
                    <a:srgbClr val="DE1E36"/>
                  </a:solidFill>
                  <a:latin typeface="Open Sans" panose="020B0606030504020204" pitchFamily="34" charset="0"/>
                  <a:ea typeface="Open Sans" panose="020B0606030504020204" pitchFamily="34" charset="0"/>
                  <a:cs typeface="Open Sans" panose="020B0606030504020204" pitchFamily="34" charset="0"/>
                </a:rPr>
                <a:t>Diversion, Climate Change Impacts</a:t>
              </a:r>
            </a:p>
          </p:txBody>
        </p:sp>
        <p:sp>
          <p:nvSpPr>
            <p:cNvPr id="54" name="Rectangle 53"/>
            <p:cNvSpPr/>
            <p:nvPr/>
          </p:nvSpPr>
          <p:spPr>
            <a:xfrm>
              <a:off x="21048868" y="17609006"/>
              <a:ext cx="4603317" cy="1754326"/>
            </a:xfrm>
            <a:prstGeom prst="rect">
              <a:avLst/>
            </a:prstGeom>
          </p:spPr>
          <p:txBody>
            <a:bodyPr wrap="square" anchor="ctr" anchorCtr="0">
              <a:spAutoFit/>
            </a:bodyPr>
            <a:lstStyle/>
            <a:p>
              <a:pPr algn="ctr"/>
              <a:r>
                <a:rPr lang="en-CA" sz="3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Effort, Collaboration, Capital Costs</a:t>
              </a:r>
            </a:p>
          </p:txBody>
        </p:sp>
        <p:sp>
          <p:nvSpPr>
            <p:cNvPr id="55" name="Rectangle 54"/>
            <p:cNvSpPr/>
            <p:nvPr/>
          </p:nvSpPr>
          <p:spPr>
            <a:xfrm>
              <a:off x="14940812" y="14613157"/>
              <a:ext cx="4603317" cy="1754326"/>
            </a:xfrm>
            <a:prstGeom prst="rect">
              <a:avLst/>
            </a:prstGeom>
          </p:spPr>
          <p:txBody>
            <a:bodyPr wrap="square" anchor="ctr" anchorCtr="0">
              <a:spAutoFit/>
            </a:bodyPr>
            <a:lstStyle/>
            <a:p>
              <a:pPr algn="ctr"/>
              <a:r>
                <a:rPr lang="fr-FR" sz="3600" b="1" dirty="0" err="1">
                  <a:solidFill>
                    <a:srgbClr val="DE1E36"/>
                  </a:solidFill>
                  <a:latin typeface="Open Sans" panose="020B0606030504020204" pitchFamily="34" charset="0"/>
                  <a:ea typeface="Open Sans" panose="020B0606030504020204" pitchFamily="34" charset="0"/>
                  <a:cs typeface="Open Sans" panose="020B0606030504020204" pitchFamily="34" charset="0"/>
                </a:rPr>
                <a:t>Climate</a:t>
              </a:r>
              <a:r>
                <a:rPr lang="fr-FR" sz="3600" b="1" dirty="0">
                  <a:solidFill>
                    <a:srgbClr val="DE1E36"/>
                  </a:solidFill>
                  <a:latin typeface="Open Sans" panose="020B0606030504020204" pitchFamily="34" charset="0"/>
                  <a:ea typeface="Open Sans" panose="020B0606030504020204" pitchFamily="34" charset="0"/>
                  <a:cs typeface="Open Sans" panose="020B0606030504020204" pitchFamily="34" charset="0"/>
                </a:rPr>
                <a:t> Change Impacts, Diversion, Nuisances</a:t>
              </a:r>
            </a:p>
          </p:txBody>
        </p:sp>
        <p:sp>
          <p:nvSpPr>
            <p:cNvPr id="56" name="Rectangle 55"/>
            <p:cNvSpPr/>
            <p:nvPr/>
          </p:nvSpPr>
          <p:spPr>
            <a:xfrm>
              <a:off x="14940812" y="17332007"/>
              <a:ext cx="4603317" cy="2308324"/>
            </a:xfrm>
            <a:prstGeom prst="rect">
              <a:avLst/>
            </a:prstGeom>
          </p:spPr>
          <p:txBody>
            <a:bodyPr wrap="square" anchor="ctr" anchorCtr="0">
              <a:spAutoFit/>
            </a:bodyPr>
            <a:lstStyle/>
            <a:p>
              <a:pPr algn="ctr"/>
              <a:r>
                <a:rPr lang="en-CA" sz="3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Ground/Surface Water Impacts, Land </a:t>
              </a:r>
              <a:r>
                <a:rPr lang="en-CA" sz="3600" b="1"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Required, </a:t>
              </a:r>
              <a:r>
                <a:rPr lang="en-CA" sz="3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Capital Costs</a:t>
              </a:r>
            </a:p>
          </p:txBody>
        </p:sp>
        <p:sp>
          <p:nvSpPr>
            <p:cNvPr id="57" name="Rectangle 56"/>
            <p:cNvSpPr/>
            <p:nvPr/>
          </p:nvSpPr>
          <p:spPr>
            <a:xfrm>
              <a:off x="8801388" y="14890156"/>
              <a:ext cx="4603317" cy="1200329"/>
            </a:xfrm>
            <a:prstGeom prst="rect">
              <a:avLst/>
            </a:prstGeom>
          </p:spPr>
          <p:txBody>
            <a:bodyPr wrap="square" anchor="ctr" anchorCtr="0">
              <a:spAutoFit/>
            </a:bodyPr>
            <a:lstStyle/>
            <a:p>
              <a:pPr algn="ctr"/>
              <a:r>
                <a:rPr lang="fr-FR" sz="3600" b="1">
                  <a:solidFill>
                    <a:srgbClr val="DE1E36"/>
                  </a:solidFill>
                  <a:latin typeface="Open Sans" panose="020B0606030504020204" pitchFamily="34" charset="0"/>
                  <a:ea typeface="Open Sans" panose="020B0606030504020204" pitchFamily="34" charset="0"/>
                  <a:cs typeface="Open Sans" panose="020B0606030504020204" pitchFamily="34" charset="0"/>
                </a:rPr>
                <a:t>Capital Costs, Risk, Effort</a:t>
              </a:r>
              <a:endParaRPr lang="fr-FR" sz="3600" b="1" dirty="0">
                <a:solidFill>
                  <a:srgbClr val="DE1E3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Rectangle 57"/>
            <p:cNvSpPr/>
            <p:nvPr/>
          </p:nvSpPr>
          <p:spPr>
            <a:xfrm>
              <a:off x="8801388" y="17886005"/>
              <a:ext cx="4603317" cy="1200329"/>
            </a:xfrm>
            <a:prstGeom prst="rect">
              <a:avLst/>
            </a:prstGeom>
          </p:spPr>
          <p:txBody>
            <a:bodyPr wrap="square" anchor="ctr" anchorCtr="0">
              <a:spAutoFit/>
            </a:bodyPr>
            <a:lstStyle/>
            <a:p>
              <a:pPr algn="ctr"/>
              <a:r>
                <a:rPr lang="en-CA" sz="3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Energy Produced, Operating Costs</a:t>
              </a:r>
            </a:p>
          </p:txBody>
        </p:sp>
        <p:sp>
          <p:nvSpPr>
            <p:cNvPr id="59" name="Rectangle 58"/>
            <p:cNvSpPr/>
            <p:nvPr/>
          </p:nvSpPr>
          <p:spPr>
            <a:xfrm rot="16200000">
              <a:off x="-1109764" y="16669595"/>
              <a:ext cx="3202937" cy="646331"/>
            </a:xfrm>
            <a:prstGeom prst="rect">
              <a:avLst/>
            </a:prstGeom>
          </p:spPr>
          <p:txBody>
            <a:bodyPr wrap="square">
              <a:spAutoFit/>
            </a:bodyPr>
            <a:lstStyle/>
            <a:p>
              <a:pPr algn="ctr"/>
              <a:r>
                <a:rPr lang="en-CA" sz="3600" b="1" dirty="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Pros /  Cons</a:t>
              </a:r>
              <a:endParaRPr lang="en-CA" dirty="0">
                <a:solidFill>
                  <a:schemeClr val="bg1">
                    <a:lumMod val="75000"/>
                  </a:schemeClr>
                </a:solidFill>
              </a:endParaRPr>
            </a:p>
          </p:txBody>
        </p:sp>
        <p:pic>
          <p:nvPicPr>
            <p:cNvPr id="60" name="Picture 5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3619" y="14761271"/>
              <a:ext cx="1462786" cy="1458098"/>
            </a:xfrm>
            <a:prstGeom prst="rect">
              <a:avLst/>
            </a:prstGeom>
          </p:spPr>
        </p:pic>
        <p:pic>
          <p:nvPicPr>
            <p:cNvPr id="61" name="Picture 6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3619" y="17757120"/>
              <a:ext cx="1458098" cy="1458098"/>
            </a:xfrm>
            <a:prstGeom prst="rect">
              <a:avLst/>
            </a:prstGeom>
          </p:spPr>
        </p:pic>
        <p:cxnSp>
          <p:nvCxnSpPr>
            <p:cNvPr id="62" name="Straight Connector 61"/>
            <p:cNvCxnSpPr/>
            <p:nvPr/>
          </p:nvCxnSpPr>
          <p:spPr>
            <a:xfrm>
              <a:off x="1223619" y="16992761"/>
              <a:ext cx="30789432" cy="0"/>
            </a:xfrm>
            <a:prstGeom prst="line">
              <a:avLst/>
            </a:prstGeom>
            <a:ln w="539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8715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498764"/>
            <a:ext cx="31077000" cy="3098203"/>
          </a:xfrm>
        </p:spPr>
        <p:txBody>
          <a:bodyPr/>
          <a:lstStyle/>
          <a:p>
            <a:r>
              <a:rPr lang="en-CA" sz="9600" b="1" dirty="0" smtClean="0"/>
              <a:t>Preliminary Preferred Option</a:t>
            </a:r>
            <a:br>
              <a:rPr lang="en-CA" sz="9600" b="1" dirty="0" smtClean="0"/>
            </a:br>
            <a:r>
              <a:rPr lang="en-CA" sz="9600" dirty="0" smtClean="0"/>
              <a:t>Landfill Expansion</a:t>
            </a:r>
            <a:endParaRPr lang="en-CA" sz="9000" dirty="0">
              <a:latin typeface="Raleway" pitchFamily="2" charset="0"/>
            </a:endParaRPr>
          </a:p>
        </p:txBody>
      </p:sp>
      <p:cxnSp>
        <p:nvCxnSpPr>
          <p:cNvPr id="3" name="Straight Connector 2"/>
          <p:cNvCxnSpPr/>
          <p:nvPr/>
        </p:nvCxnSpPr>
        <p:spPr>
          <a:xfrm>
            <a:off x="914400" y="3939966"/>
            <a:ext cx="31083250" cy="0"/>
          </a:xfrm>
          <a:prstGeom prst="line">
            <a:avLst/>
          </a:prstGeom>
          <a:ln w="63500">
            <a:solidFill>
              <a:srgbClr val="00849F"/>
            </a:solidFill>
          </a:ln>
        </p:spPr>
        <p:style>
          <a:lnRef idx="1">
            <a:schemeClr val="accent1"/>
          </a:lnRef>
          <a:fillRef idx="0">
            <a:schemeClr val="accent1"/>
          </a:fillRef>
          <a:effectRef idx="0">
            <a:schemeClr val="accent1"/>
          </a:effectRef>
          <a:fontRef idx="minor">
            <a:schemeClr val="tx1"/>
          </a:fontRef>
        </p:style>
      </p:cxnSp>
      <p:sp>
        <p:nvSpPr>
          <p:cNvPr id="36" name="Round Diagonal Corner Rectangle 35"/>
          <p:cNvSpPr/>
          <p:nvPr/>
        </p:nvSpPr>
        <p:spPr>
          <a:xfrm>
            <a:off x="504498" y="4440621"/>
            <a:ext cx="14296024" cy="12066946"/>
          </a:xfrm>
          <a:prstGeom prst="round2DiagRect">
            <a:avLst/>
          </a:prstGeom>
          <a:solidFill>
            <a:srgbClr val="E6EEF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2280" tIns="987521" rIns="462280" bIns="462280" numCol="1" spcCol="1270" anchor="ctr" anchorCtr="0">
            <a:noAutofit/>
          </a:bodyPr>
          <a:lstStyle/>
          <a:p>
            <a:pPr lvl="1" defTabSz="2266950">
              <a:lnSpc>
                <a:spcPct val="90000"/>
              </a:lnSpc>
              <a:spcBef>
                <a:spcPct val="0"/>
              </a:spcBef>
              <a:spcAft>
                <a:spcPct val="15000"/>
              </a:spcAft>
              <a:buClr>
                <a:schemeClr val="tx1">
                  <a:lumMod val="65000"/>
                  <a:lumOff val="35000"/>
                </a:schemeClr>
              </a:buClr>
            </a:pPr>
            <a:endParaRPr lang="en-US" dirty="0"/>
          </a:p>
        </p:txBody>
      </p:sp>
      <p:sp>
        <p:nvSpPr>
          <p:cNvPr id="2" name="Rectangle 1"/>
          <p:cNvSpPr/>
          <p:nvPr/>
        </p:nvSpPr>
        <p:spPr>
          <a:xfrm>
            <a:off x="1524000" y="4979317"/>
            <a:ext cx="11980629" cy="11236922"/>
          </a:xfrm>
          <a:prstGeom prst="rect">
            <a:avLst/>
          </a:prstGeom>
        </p:spPr>
        <p:txBody>
          <a:bodyPr wrap="square">
            <a:spAutoFit/>
          </a:bodyPr>
          <a:lstStyle/>
          <a:p>
            <a:pPr marL="127000" lvl="0">
              <a:lnSpc>
                <a:spcPct val="115000"/>
              </a:lnSpc>
              <a:spcAft>
                <a:spcPts val="1000"/>
              </a:spcAft>
              <a:buClr>
                <a:schemeClr val="dk1"/>
              </a:buClr>
              <a:buSzPts val="1600"/>
            </a:pPr>
            <a:r>
              <a:rPr lang="en-CA" sz="3200" b="1" dirty="0">
                <a:solidFill>
                  <a:schemeClr val="accent2"/>
                </a:solidFill>
                <a:latin typeface="Open Sans"/>
                <a:ea typeface="Open Sans"/>
                <a:cs typeface="Open Sans"/>
                <a:sym typeface="Open Sans"/>
              </a:rPr>
              <a:t>Economic </a:t>
            </a:r>
            <a:r>
              <a:rPr lang="en-CA" sz="3200" b="1" dirty="0" smtClean="0">
                <a:solidFill>
                  <a:schemeClr val="accent2"/>
                </a:solidFill>
                <a:latin typeface="Open Sans"/>
                <a:ea typeface="Open Sans"/>
                <a:cs typeface="Open Sans"/>
                <a:sym typeface="Open Sans"/>
              </a:rPr>
              <a:t>Feasibility</a:t>
            </a:r>
          </a:p>
          <a:p>
            <a:pPr marL="457200" lvl="0" indent="-330200">
              <a:lnSpc>
                <a:spcPct val="115000"/>
              </a:lnSpc>
              <a:buClr>
                <a:schemeClr val="dk1"/>
              </a:buClr>
              <a:buSzPts val="1600"/>
              <a:buFont typeface="Open Sans"/>
              <a:buChar char="●"/>
            </a:pPr>
            <a:r>
              <a:rPr lang="en-CA" sz="3200" dirty="0" smtClean="0">
                <a:solidFill>
                  <a:schemeClr val="dk1"/>
                </a:solidFill>
                <a:latin typeface="Open Sans"/>
                <a:ea typeface="Open Sans"/>
                <a:cs typeface="Open Sans"/>
                <a:sym typeface="Open Sans"/>
              </a:rPr>
              <a:t>Operating </a:t>
            </a:r>
            <a:r>
              <a:rPr lang="en-CA" sz="3200" dirty="0">
                <a:solidFill>
                  <a:schemeClr val="dk1"/>
                </a:solidFill>
                <a:latin typeface="Open Sans"/>
                <a:ea typeface="Open Sans"/>
                <a:cs typeface="Open Sans"/>
                <a:sym typeface="Open Sans"/>
              </a:rPr>
              <a:t>costs will be similar or less than </a:t>
            </a:r>
          </a:p>
          <a:p>
            <a:pPr marL="457200" lvl="0">
              <a:lnSpc>
                <a:spcPct val="115000"/>
              </a:lnSpc>
              <a:buSzPts val="1600"/>
            </a:pPr>
            <a:r>
              <a:rPr lang="en-CA" sz="3200" dirty="0">
                <a:solidFill>
                  <a:schemeClr val="dk1"/>
                </a:solidFill>
                <a:latin typeface="Open Sans"/>
                <a:ea typeface="Open Sans"/>
                <a:cs typeface="Open Sans"/>
                <a:sym typeface="Open Sans"/>
              </a:rPr>
              <a:t>existing operating </a:t>
            </a:r>
            <a:r>
              <a:rPr lang="en-CA" sz="3200" dirty="0" smtClean="0">
                <a:solidFill>
                  <a:schemeClr val="dk1"/>
                </a:solidFill>
                <a:latin typeface="Open Sans"/>
                <a:ea typeface="Open Sans"/>
                <a:cs typeface="Open Sans"/>
                <a:sym typeface="Open Sans"/>
              </a:rPr>
              <a:t>costs</a:t>
            </a:r>
            <a:endParaRPr lang="en-CA" sz="3200" dirty="0">
              <a:solidFill>
                <a:schemeClr val="dk1"/>
              </a:solidFill>
              <a:latin typeface="Open Sans"/>
              <a:ea typeface="Open Sans"/>
              <a:cs typeface="Open Sans"/>
              <a:sym typeface="Open Sans"/>
            </a:endParaRPr>
          </a:p>
          <a:p>
            <a:pPr marL="457200" lvl="0" indent="-330200">
              <a:lnSpc>
                <a:spcPct val="115000"/>
              </a:lnSpc>
              <a:buClr>
                <a:schemeClr val="dk1"/>
              </a:buClr>
              <a:buSzPts val="1600"/>
              <a:buFont typeface="Open Sans"/>
              <a:buChar char="●"/>
            </a:pPr>
            <a:r>
              <a:rPr lang="en-CA" sz="3200" dirty="0">
                <a:solidFill>
                  <a:schemeClr val="dk1"/>
                </a:solidFill>
                <a:latin typeface="Open Sans"/>
                <a:ea typeface="Open Sans"/>
                <a:cs typeface="Open Sans"/>
                <a:sym typeface="Open Sans"/>
              </a:rPr>
              <a:t>Capital cost is in medium range compared to other </a:t>
            </a:r>
            <a:r>
              <a:rPr lang="en-CA" sz="3200" dirty="0" smtClean="0">
                <a:solidFill>
                  <a:schemeClr val="dk1"/>
                </a:solidFill>
                <a:latin typeface="Open Sans"/>
                <a:ea typeface="Open Sans"/>
                <a:cs typeface="Open Sans"/>
                <a:sym typeface="Open Sans"/>
              </a:rPr>
              <a:t>options</a:t>
            </a:r>
            <a:endParaRPr lang="en-CA" sz="3200" dirty="0">
              <a:solidFill>
                <a:schemeClr val="dk1"/>
              </a:solidFill>
              <a:latin typeface="Open Sans"/>
              <a:ea typeface="Open Sans"/>
              <a:cs typeface="Open Sans"/>
              <a:sym typeface="Open Sans"/>
            </a:endParaRPr>
          </a:p>
          <a:p>
            <a:pPr marL="457200" lvl="0" indent="-330200">
              <a:lnSpc>
                <a:spcPct val="115000"/>
              </a:lnSpc>
              <a:buClr>
                <a:schemeClr val="dk1"/>
              </a:buClr>
              <a:buSzPts val="1600"/>
              <a:buFont typeface="Open Sans"/>
              <a:buChar char="●"/>
            </a:pPr>
            <a:r>
              <a:rPr lang="en-CA" sz="3200" dirty="0">
                <a:solidFill>
                  <a:schemeClr val="dk1"/>
                </a:solidFill>
                <a:latin typeface="Open Sans"/>
                <a:ea typeface="Open Sans"/>
                <a:cs typeface="Open Sans"/>
                <a:sym typeface="Open Sans"/>
              </a:rPr>
              <a:t>Low risk given </a:t>
            </a:r>
            <a:r>
              <a:rPr lang="en-CA" sz="3200" dirty="0" smtClean="0">
                <a:solidFill>
                  <a:schemeClr val="dk1"/>
                </a:solidFill>
                <a:latin typeface="Open Sans"/>
                <a:ea typeface="Open Sans"/>
                <a:cs typeface="Open Sans"/>
                <a:sym typeface="Open Sans"/>
              </a:rPr>
              <a:t>familiarity</a:t>
            </a:r>
          </a:p>
          <a:p>
            <a:pPr marL="457200" lvl="0" indent="-330200">
              <a:lnSpc>
                <a:spcPct val="115000"/>
              </a:lnSpc>
              <a:buClr>
                <a:schemeClr val="dk1"/>
              </a:buClr>
              <a:buSzPts val="1600"/>
              <a:buFont typeface="Open Sans"/>
              <a:buChar char="●"/>
            </a:pPr>
            <a:endParaRPr lang="en-CA" sz="3200" dirty="0">
              <a:solidFill>
                <a:schemeClr val="dk1"/>
              </a:solidFill>
              <a:latin typeface="Open Sans"/>
              <a:ea typeface="Open Sans"/>
              <a:cs typeface="Open Sans"/>
              <a:sym typeface="Open Sans"/>
            </a:endParaRPr>
          </a:p>
          <a:p>
            <a:pPr marL="127000">
              <a:lnSpc>
                <a:spcPct val="115000"/>
              </a:lnSpc>
              <a:spcAft>
                <a:spcPts val="1000"/>
              </a:spcAft>
              <a:buClr>
                <a:schemeClr val="dk1"/>
              </a:buClr>
              <a:buSzPts val="1600"/>
            </a:pPr>
            <a:r>
              <a:rPr lang="en-CA" sz="3200" b="1" dirty="0">
                <a:solidFill>
                  <a:schemeClr val="accent2"/>
                </a:solidFill>
                <a:latin typeface="Open Sans"/>
                <a:ea typeface="Open Sans"/>
                <a:cs typeface="Open Sans"/>
                <a:sym typeface="Open Sans"/>
              </a:rPr>
              <a:t>Social </a:t>
            </a:r>
            <a:r>
              <a:rPr lang="en-CA" sz="3200" b="1" dirty="0" smtClean="0">
                <a:solidFill>
                  <a:schemeClr val="accent2"/>
                </a:solidFill>
                <a:latin typeface="Open Sans"/>
                <a:ea typeface="Open Sans"/>
                <a:cs typeface="Open Sans"/>
                <a:sym typeface="Open Sans"/>
              </a:rPr>
              <a:t>Impact</a:t>
            </a:r>
          </a:p>
          <a:p>
            <a:pPr marL="457200" lvl="0" indent="-330200">
              <a:lnSpc>
                <a:spcPct val="115000"/>
              </a:lnSpc>
              <a:buClr>
                <a:schemeClr val="dk1"/>
              </a:buClr>
              <a:buSzPts val="1600"/>
              <a:buFont typeface="Open Sans"/>
              <a:buChar char="●"/>
            </a:pPr>
            <a:r>
              <a:rPr lang="en-CA" sz="3200" dirty="0">
                <a:solidFill>
                  <a:schemeClr val="dk1"/>
                </a:solidFill>
                <a:latin typeface="Open Sans"/>
                <a:ea typeface="Open Sans"/>
                <a:cs typeface="Open Sans"/>
                <a:sym typeface="Open Sans"/>
              </a:rPr>
              <a:t>Proven approach in Ontario and at the </a:t>
            </a:r>
            <a:r>
              <a:rPr lang="en-CA" sz="3200" dirty="0" smtClean="0">
                <a:solidFill>
                  <a:schemeClr val="dk1"/>
                </a:solidFill>
                <a:latin typeface="Open Sans"/>
                <a:ea typeface="Open Sans"/>
                <a:cs typeface="Open Sans"/>
                <a:sym typeface="Open Sans"/>
              </a:rPr>
              <a:t>City</a:t>
            </a:r>
            <a:endParaRPr lang="en-CA" sz="3200" dirty="0">
              <a:solidFill>
                <a:schemeClr val="dk1"/>
              </a:solidFill>
              <a:latin typeface="Open Sans"/>
              <a:ea typeface="Open Sans"/>
              <a:cs typeface="Open Sans"/>
              <a:sym typeface="Open Sans"/>
            </a:endParaRPr>
          </a:p>
          <a:p>
            <a:pPr marL="457200" lvl="0" indent="-330200">
              <a:lnSpc>
                <a:spcPct val="115000"/>
              </a:lnSpc>
              <a:buClr>
                <a:schemeClr val="dk1"/>
              </a:buClr>
              <a:buSzPts val="1600"/>
              <a:buFont typeface="Open Sans"/>
              <a:buChar char="●"/>
            </a:pPr>
            <a:r>
              <a:rPr lang="en-CA" sz="3200" dirty="0">
                <a:solidFill>
                  <a:schemeClr val="dk1"/>
                </a:solidFill>
                <a:latin typeface="Open Sans"/>
                <a:ea typeface="Open Sans"/>
                <a:cs typeface="Open Sans"/>
                <a:sym typeface="Open Sans"/>
              </a:rPr>
              <a:t>Requires lengthy EA process and </a:t>
            </a:r>
            <a:r>
              <a:rPr lang="en-CA" sz="3200" dirty="0" smtClean="0">
                <a:solidFill>
                  <a:schemeClr val="dk1"/>
                </a:solidFill>
                <a:latin typeface="Open Sans"/>
                <a:ea typeface="Open Sans"/>
                <a:cs typeface="Open Sans"/>
                <a:sym typeface="Open Sans"/>
              </a:rPr>
              <a:t>consultation</a:t>
            </a:r>
            <a:endParaRPr lang="en-CA" sz="3200" dirty="0">
              <a:solidFill>
                <a:schemeClr val="dk1"/>
              </a:solidFill>
              <a:latin typeface="Open Sans"/>
              <a:ea typeface="Open Sans"/>
              <a:cs typeface="Open Sans"/>
              <a:sym typeface="Open Sans"/>
            </a:endParaRPr>
          </a:p>
          <a:p>
            <a:pPr marL="457200" lvl="0" indent="-330200">
              <a:lnSpc>
                <a:spcPct val="115000"/>
              </a:lnSpc>
              <a:buClr>
                <a:schemeClr val="dk1"/>
              </a:buClr>
              <a:buSzPts val="1600"/>
              <a:buFont typeface="Open Sans"/>
              <a:buChar char="●"/>
            </a:pPr>
            <a:r>
              <a:rPr lang="en-CA" sz="3200" dirty="0">
                <a:solidFill>
                  <a:schemeClr val="dk1"/>
                </a:solidFill>
                <a:latin typeface="Open Sans"/>
                <a:ea typeface="Open Sans"/>
                <a:cs typeface="Open Sans"/>
                <a:sym typeface="Open Sans"/>
              </a:rPr>
              <a:t>Public concerns </a:t>
            </a:r>
            <a:br>
              <a:rPr lang="en-CA" sz="3200" dirty="0">
                <a:solidFill>
                  <a:schemeClr val="dk1"/>
                </a:solidFill>
                <a:latin typeface="Open Sans"/>
                <a:ea typeface="Open Sans"/>
                <a:cs typeface="Open Sans"/>
                <a:sym typeface="Open Sans"/>
              </a:rPr>
            </a:br>
            <a:r>
              <a:rPr lang="en-CA" sz="3200" dirty="0">
                <a:solidFill>
                  <a:schemeClr val="dk1"/>
                </a:solidFill>
                <a:latin typeface="Open Sans"/>
                <a:ea typeface="Open Sans"/>
                <a:cs typeface="Open Sans"/>
                <a:sym typeface="Open Sans"/>
              </a:rPr>
              <a:t>anticipated through consultation and current </a:t>
            </a:r>
            <a:r>
              <a:rPr lang="en-CA" sz="3200" dirty="0" smtClean="0">
                <a:solidFill>
                  <a:schemeClr val="dk1"/>
                </a:solidFill>
                <a:latin typeface="Open Sans"/>
                <a:ea typeface="Open Sans"/>
                <a:cs typeface="Open Sans"/>
                <a:sym typeface="Open Sans"/>
              </a:rPr>
              <a:t>methods</a:t>
            </a:r>
          </a:p>
          <a:p>
            <a:pPr marL="127000" lvl="0">
              <a:lnSpc>
                <a:spcPct val="115000"/>
              </a:lnSpc>
              <a:buClr>
                <a:schemeClr val="dk1"/>
              </a:buClr>
              <a:buSzPts val="1600"/>
            </a:pPr>
            <a:endParaRPr lang="en-CA" sz="3200" dirty="0" smtClean="0">
              <a:solidFill>
                <a:schemeClr val="dk1"/>
              </a:solidFill>
              <a:latin typeface="Open Sans"/>
              <a:ea typeface="Open Sans"/>
              <a:cs typeface="Open Sans"/>
              <a:sym typeface="Open Sans"/>
            </a:endParaRPr>
          </a:p>
          <a:p>
            <a:pPr marL="127000">
              <a:lnSpc>
                <a:spcPct val="115000"/>
              </a:lnSpc>
              <a:spcAft>
                <a:spcPts val="1000"/>
              </a:spcAft>
              <a:buClr>
                <a:schemeClr val="dk1"/>
              </a:buClr>
              <a:buSzPts val="1600"/>
            </a:pPr>
            <a:r>
              <a:rPr lang="en-CA" sz="3200" b="1" dirty="0">
                <a:solidFill>
                  <a:schemeClr val="accent1"/>
                </a:solidFill>
                <a:latin typeface="Open Sans"/>
                <a:ea typeface="Open Sans"/>
                <a:cs typeface="Open Sans"/>
                <a:sym typeface="Open Sans"/>
              </a:rPr>
              <a:t>Environmental </a:t>
            </a:r>
            <a:r>
              <a:rPr lang="en-CA" sz="3200" b="1" dirty="0" smtClean="0">
                <a:solidFill>
                  <a:schemeClr val="accent1"/>
                </a:solidFill>
                <a:latin typeface="Open Sans"/>
                <a:ea typeface="Open Sans"/>
                <a:cs typeface="Open Sans"/>
                <a:sym typeface="Open Sans"/>
              </a:rPr>
              <a:t>Impact</a:t>
            </a:r>
            <a:endParaRPr lang="en-CA" sz="3200" dirty="0" smtClean="0">
              <a:solidFill>
                <a:schemeClr val="accent1"/>
              </a:solidFill>
              <a:latin typeface="Open Sans"/>
              <a:ea typeface="Open Sans"/>
              <a:cs typeface="Open Sans"/>
              <a:sym typeface="Open Sans"/>
            </a:endParaRPr>
          </a:p>
          <a:p>
            <a:pPr marL="457200" lvl="0" indent="-330200">
              <a:lnSpc>
                <a:spcPct val="115000"/>
              </a:lnSpc>
              <a:buClr>
                <a:schemeClr val="dk1"/>
              </a:buClr>
              <a:buSzPts val="1600"/>
              <a:buFont typeface="Open Sans"/>
              <a:buChar char="●"/>
            </a:pPr>
            <a:r>
              <a:rPr lang="en-CA" sz="3200" dirty="0">
                <a:solidFill>
                  <a:schemeClr val="dk1"/>
                </a:solidFill>
                <a:latin typeface="Open Sans"/>
                <a:ea typeface="Open Sans"/>
                <a:cs typeface="Open Sans"/>
                <a:sym typeface="Open Sans"/>
              </a:rPr>
              <a:t>More landfill gas will be generated potentially allowing for energy to be </a:t>
            </a:r>
            <a:r>
              <a:rPr lang="en-CA" sz="3200" dirty="0" smtClean="0">
                <a:solidFill>
                  <a:schemeClr val="dk1"/>
                </a:solidFill>
                <a:latin typeface="Open Sans"/>
                <a:ea typeface="Open Sans"/>
                <a:cs typeface="Open Sans"/>
                <a:sym typeface="Open Sans"/>
              </a:rPr>
              <a:t>captured</a:t>
            </a:r>
            <a:endParaRPr lang="en-CA" sz="3200" dirty="0">
              <a:solidFill>
                <a:schemeClr val="dk1"/>
              </a:solidFill>
              <a:latin typeface="Open Sans"/>
              <a:ea typeface="Open Sans"/>
              <a:cs typeface="Open Sans"/>
              <a:sym typeface="Open Sans"/>
            </a:endParaRPr>
          </a:p>
          <a:p>
            <a:pPr marL="457200" lvl="0" indent="-330200">
              <a:lnSpc>
                <a:spcPct val="115000"/>
              </a:lnSpc>
              <a:buClr>
                <a:schemeClr val="dk1"/>
              </a:buClr>
              <a:buSzPts val="1600"/>
              <a:buFont typeface="Open Sans"/>
              <a:buChar char="●"/>
            </a:pPr>
            <a:r>
              <a:rPr lang="en-CA" sz="3200" dirty="0">
                <a:solidFill>
                  <a:schemeClr val="dk1"/>
                </a:solidFill>
                <a:latin typeface="Open Sans"/>
                <a:ea typeface="Open Sans"/>
                <a:cs typeface="Open Sans"/>
                <a:sym typeface="Open Sans"/>
              </a:rPr>
              <a:t>Land requirements depend on the site(s) selected and expansion </a:t>
            </a:r>
            <a:r>
              <a:rPr lang="en-CA" sz="3200" dirty="0" smtClean="0">
                <a:solidFill>
                  <a:schemeClr val="dk1"/>
                </a:solidFill>
                <a:latin typeface="Open Sans"/>
                <a:ea typeface="Open Sans"/>
                <a:cs typeface="Open Sans"/>
                <a:sym typeface="Open Sans"/>
              </a:rPr>
              <a:t>method</a:t>
            </a:r>
            <a:endParaRPr lang="en-CA" sz="3200" dirty="0">
              <a:solidFill>
                <a:schemeClr val="dk1"/>
              </a:solidFill>
              <a:latin typeface="Open Sans"/>
              <a:ea typeface="Open Sans"/>
              <a:cs typeface="Open Sans"/>
              <a:sym typeface="Open Sans"/>
            </a:endParaRPr>
          </a:p>
          <a:p>
            <a:pPr marL="457200" lvl="0" indent="-330200">
              <a:lnSpc>
                <a:spcPct val="115000"/>
              </a:lnSpc>
              <a:buClr>
                <a:schemeClr val="dk1"/>
              </a:buClr>
              <a:buSzPts val="1600"/>
              <a:buFont typeface="Open Sans"/>
              <a:buChar char="●"/>
            </a:pPr>
            <a:r>
              <a:rPr lang="en-CA" sz="3200" dirty="0">
                <a:solidFill>
                  <a:schemeClr val="dk1"/>
                </a:solidFill>
                <a:latin typeface="Open Sans"/>
                <a:ea typeface="Open Sans"/>
                <a:cs typeface="Open Sans"/>
                <a:sym typeface="Open Sans"/>
              </a:rPr>
              <a:t>Current environmental management and monitoring practices will </a:t>
            </a:r>
            <a:r>
              <a:rPr lang="en-CA" sz="3200" dirty="0" smtClean="0">
                <a:solidFill>
                  <a:schemeClr val="dk1"/>
                </a:solidFill>
                <a:latin typeface="Open Sans"/>
                <a:ea typeface="Open Sans"/>
                <a:cs typeface="Open Sans"/>
                <a:sym typeface="Open Sans"/>
              </a:rPr>
              <a:t>continue</a:t>
            </a:r>
            <a:endParaRPr lang="en-CA" sz="3200" dirty="0">
              <a:solidFill>
                <a:schemeClr val="dk1"/>
              </a:solidFill>
              <a:latin typeface="Open Sans"/>
              <a:ea typeface="Open Sans"/>
              <a:cs typeface="Open Sans"/>
              <a:sym typeface="Open Sans"/>
            </a:endParaRPr>
          </a:p>
        </p:txBody>
      </p:sp>
      <p:pic>
        <p:nvPicPr>
          <p:cNvPr id="39" name="Google Shape;523;g120f03563c5_0_257"/>
          <p:cNvPicPr preferRelativeResize="0"/>
          <p:nvPr/>
        </p:nvPicPr>
        <p:blipFill rotWithShape="1">
          <a:blip r:embed="rId3">
            <a:alphaModFix/>
          </a:blip>
          <a:srcRect l="217" t="3846" r="1036" b="2486"/>
          <a:stretch/>
        </p:blipFill>
        <p:spPr>
          <a:xfrm>
            <a:off x="15227299" y="5879929"/>
            <a:ext cx="17157701" cy="10236200"/>
          </a:xfrm>
          <a:prstGeom prst="rect">
            <a:avLst/>
          </a:prstGeom>
          <a:noFill/>
          <a:ln>
            <a:noFill/>
          </a:ln>
          <a:effectLst/>
        </p:spPr>
      </p:pic>
      <p:sp>
        <p:nvSpPr>
          <p:cNvPr id="5" name="Rectangle 4"/>
          <p:cNvSpPr/>
          <p:nvPr/>
        </p:nvSpPr>
        <p:spPr>
          <a:xfrm>
            <a:off x="16683008" y="4701574"/>
            <a:ext cx="15028473" cy="707886"/>
          </a:xfrm>
          <a:prstGeom prst="rect">
            <a:avLst/>
          </a:prstGeom>
        </p:spPr>
        <p:txBody>
          <a:bodyPr wrap="none">
            <a:spAutoFit/>
          </a:bodyPr>
          <a:lstStyle/>
          <a:p>
            <a:r>
              <a:rPr lang="en-CA" sz="4000" b="1" cap="all" dirty="0">
                <a:solidFill>
                  <a:schemeClr val="accent1"/>
                </a:solidFill>
                <a:latin typeface="Open Sans" panose="020B0606030504020204" pitchFamily="34" charset="0"/>
                <a:ea typeface="Open Sans" panose="020B0606030504020204" pitchFamily="34" charset="0"/>
                <a:cs typeface="Open Sans" panose="020B0606030504020204" pitchFamily="34" charset="0"/>
              </a:rPr>
              <a:t>Evaluation </a:t>
            </a:r>
            <a:r>
              <a:rPr lang="en-CA" sz="4000" b="1" cap="all" dirty="0">
                <a:solidFill>
                  <a:schemeClr val="accent1"/>
                </a:solidFill>
                <a:latin typeface="Open Sans" panose="020B0606030504020204" pitchFamily="34" charset="0"/>
                <a:ea typeface="Open Sans" panose="020B0606030504020204" pitchFamily="34" charset="0"/>
                <a:cs typeface="Open Sans" panose="020B060603050402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Results </a:t>
            </a:r>
            <a:r>
              <a:rPr lang="en-CA" sz="4000" b="1" cap="all" dirty="0">
                <a:solidFill>
                  <a:schemeClr val="accent1"/>
                </a:solidFill>
                <a:latin typeface="Open Sans" panose="020B0606030504020204" pitchFamily="34" charset="0"/>
                <a:ea typeface="Open Sans" panose="020B0606030504020204" pitchFamily="34" charset="0"/>
                <a:cs typeface="Open Sans" panose="020B0606030504020204" pitchFamily="34" charset="0"/>
              </a:rPr>
              <a:t>- Weighted Averages of Options </a:t>
            </a:r>
            <a:endParaRPr lang="en-CA" sz="4000" cap="all"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695959" y="16978036"/>
            <a:ext cx="5940000" cy="4625285"/>
            <a:chOff x="695959" y="16978036"/>
            <a:chExt cx="5940000" cy="4625285"/>
          </a:xfrm>
        </p:grpSpPr>
        <p:sp>
          <p:nvSpPr>
            <p:cNvPr id="51" name="Google Shape;557;g120f03563c5_0_262"/>
            <p:cNvSpPr txBox="1"/>
            <p:nvPr/>
          </p:nvSpPr>
          <p:spPr>
            <a:xfrm>
              <a:off x="695959" y="17823321"/>
              <a:ext cx="5940000" cy="3780000"/>
            </a:xfrm>
            <a:prstGeom prst="rect">
              <a:avLst/>
            </a:prstGeom>
            <a:solidFill>
              <a:srgbClr val="38761D"/>
            </a:solidFill>
            <a:ln w="38100">
              <a:solidFill>
                <a:srgbClr val="38761D"/>
              </a:solidFill>
            </a:ln>
          </p:spPr>
          <p:txBody>
            <a:bodyPr spcFirstLastPara="1" wrap="square" lIns="360000" tIns="360000" rIns="360000" bIns="360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CA" sz="2800" b="0" i="0" u="none" strike="noStrike" cap="none" dirty="0">
                  <a:solidFill>
                    <a:srgbClr val="FFFFFF"/>
                  </a:solidFill>
                  <a:latin typeface="Open Sans"/>
                  <a:ea typeface="Open Sans"/>
                  <a:cs typeface="Open Sans"/>
                  <a:sym typeface="Open Sans"/>
                </a:rPr>
                <a:t>$2 - $5 million for an Environmental Assessment</a:t>
              </a:r>
              <a:endParaRPr sz="2800" b="0" i="0" u="none" strike="noStrike" cap="none" dirty="0">
                <a:solidFill>
                  <a:srgbClr val="FFFFFF"/>
                </a:solidFill>
                <a:latin typeface="Open Sans"/>
                <a:ea typeface="Open Sans"/>
                <a:cs typeface="Open Sans"/>
                <a:sym typeface="Open Sans"/>
              </a:endParaRPr>
            </a:p>
            <a:p>
              <a:pPr marL="457200" marR="0" lvl="0" indent="0" algn="ctr" rtl="0">
                <a:lnSpc>
                  <a:spcPct val="90000"/>
                </a:lnSpc>
                <a:spcBef>
                  <a:spcPts val="0"/>
                </a:spcBef>
                <a:spcAft>
                  <a:spcPts val="0"/>
                </a:spcAft>
                <a:buClr>
                  <a:srgbClr val="000000"/>
                </a:buClr>
                <a:buSzPts val="1600"/>
                <a:buFont typeface="Arial"/>
                <a:buNone/>
              </a:pPr>
              <a:endParaRPr sz="2800" b="0" i="0" u="none" strike="noStrike" cap="none" dirty="0">
                <a:solidFill>
                  <a:srgbClr val="FFFFFF"/>
                </a:solidFill>
                <a:latin typeface="Open Sans"/>
                <a:ea typeface="Open Sans"/>
                <a:cs typeface="Open Sans"/>
                <a:sym typeface="Open Sans"/>
              </a:endParaRPr>
            </a:p>
            <a:p>
              <a:pPr marL="0" marR="0" lvl="0" indent="0" algn="ctr" rtl="0">
                <a:lnSpc>
                  <a:spcPct val="90000"/>
                </a:lnSpc>
                <a:spcBef>
                  <a:spcPts val="0"/>
                </a:spcBef>
                <a:spcAft>
                  <a:spcPts val="0"/>
                </a:spcAft>
                <a:buClr>
                  <a:srgbClr val="000000"/>
                </a:buClr>
                <a:buSzPts val="1600"/>
                <a:buFont typeface="Arial"/>
                <a:buNone/>
              </a:pPr>
              <a:r>
                <a:rPr lang="en-CA" sz="2800" b="0" i="0" u="none" strike="noStrike" cap="none" dirty="0">
                  <a:solidFill>
                    <a:srgbClr val="FFFFFF"/>
                  </a:solidFill>
                  <a:latin typeface="Open Sans"/>
                  <a:ea typeface="Open Sans"/>
                  <a:cs typeface="Open Sans"/>
                  <a:sym typeface="Open Sans"/>
                </a:rPr>
                <a:t>$10 - 50 million for additional approvals, engineering, design &amp; construction</a:t>
              </a:r>
              <a:endParaRPr sz="2800" b="0" i="0" u="none" strike="noStrike" cap="none" dirty="0">
                <a:solidFill>
                  <a:srgbClr val="FFFFFF"/>
                </a:solidFill>
                <a:latin typeface="Open Sans"/>
                <a:ea typeface="Open Sans"/>
                <a:cs typeface="Open Sans"/>
                <a:sym typeface="Open Sans"/>
              </a:endParaRPr>
            </a:p>
          </p:txBody>
        </p:sp>
        <p:sp>
          <p:nvSpPr>
            <p:cNvPr id="52" name="Google Shape;558;g120f03563c5_0_262"/>
            <p:cNvSpPr txBox="1"/>
            <p:nvPr/>
          </p:nvSpPr>
          <p:spPr>
            <a:xfrm>
              <a:off x="695959" y="16978036"/>
              <a:ext cx="5940000" cy="810000"/>
            </a:xfrm>
            <a:prstGeom prst="rect">
              <a:avLst/>
            </a:prstGeom>
            <a:solidFill>
              <a:schemeClr val="lt1"/>
            </a:solid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CA" sz="2800" b="1" i="0" u="none" strike="noStrike" cap="none" dirty="0">
                  <a:solidFill>
                    <a:srgbClr val="000000"/>
                  </a:solidFill>
                  <a:latin typeface="Open Sans"/>
                  <a:ea typeface="Open Sans"/>
                  <a:cs typeface="Open Sans"/>
                  <a:sym typeface="Open Sans"/>
                </a:rPr>
                <a:t>Financial </a:t>
              </a:r>
              <a:endParaRPr sz="2800" b="1" i="0" u="none" strike="noStrike" cap="none" dirty="0">
                <a:solidFill>
                  <a:srgbClr val="000000"/>
                </a:solidFill>
                <a:latin typeface="Open Sans"/>
                <a:ea typeface="Open Sans"/>
                <a:cs typeface="Open Sans"/>
                <a:sym typeface="Open Sans"/>
              </a:endParaRPr>
            </a:p>
          </p:txBody>
        </p:sp>
      </p:grpSp>
      <p:grpSp>
        <p:nvGrpSpPr>
          <p:cNvPr id="13" name="Group 12"/>
          <p:cNvGrpSpPr/>
          <p:nvPr/>
        </p:nvGrpSpPr>
        <p:grpSpPr>
          <a:xfrm>
            <a:off x="13504629" y="16978036"/>
            <a:ext cx="5940000" cy="4625285"/>
            <a:chOff x="13015848" y="16978036"/>
            <a:chExt cx="5940000" cy="4625285"/>
          </a:xfrm>
        </p:grpSpPr>
        <p:sp>
          <p:nvSpPr>
            <p:cNvPr id="49" name="Google Shape;555;g120f03563c5_0_262"/>
            <p:cNvSpPr txBox="1"/>
            <p:nvPr/>
          </p:nvSpPr>
          <p:spPr>
            <a:xfrm>
              <a:off x="13015848" y="17823321"/>
              <a:ext cx="5940000" cy="3780000"/>
            </a:xfrm>
            <a:prstGeom prst="rect">
              <a:avLst/>
            </a:prstGeom>
            <a:solidFill>
              <a:srgbClr val="741B47"/>
            </a:solidFill>
            <a:ln w="38100">
              <a:solidFill>
                <a:srgbClr val="741B47"/>
              </a:solidFill>
            </a:ln>
          </p:spPr>
          <p:txBody>
            <a:bodyPr spcFirstLastPara="1" wrap="square" lIns="360000" tIns="360000" rIns="360000" bIns="360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CA" sz="2800" b="0" i="0" u="none" strike="noStrike" cap="none" dirty="0">
                  <a:solidFill>
                    <a:srgbClr val="FFFFFF"/>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Consultation program may mitigate public concerns</a:t>
              </a:r>
              <a:endParaRPr sz="2800" b="0" i="0" u="none" strike="noStrike" cap="none" dirty="0">
                <a:solidFill>
                  <a:srgbClr val="FFFFFF"/>
                </a:solidFill>
                <a:latin typeface="Open Sans"/>
                <a:ea typeface="Open Sans"/>
                <a:cs typeface="Open Sans"/>
                <a:sym typeface="Open Sans"/>
              </a:endParaRPr>
            </a:p>
            <a:p>
              <a:pPr marL="0" marR="0" lvl="0" indent="0" algn="ctr" rtl="0">
                <a:lnSpc>
                  <a:spcPct val="90000"/>
                </a:lnSpc>
                <a:spcBef>
                  <a:spcPts val="0"/>
                </a:spcBef>
                <a:spcAft>
                  <a:spcPts val="0"/>
                </a:spcAft>
                <a:buClr>
                  <a:srgbClr val="000000"/>
                </a:buClr>
                <a:buSzPts val="1600"/>
                <a:buFont typeface="Arial"/>
                <a:buNone/>
              </a:pPr>
              <a:endParaRPr sz="2800" b="0" i="0" u="none" strike="noStrike" cap="none" dirty="0">
                <a:solidFill>
                  <a:srgbClr val="FFFFFF"/>
                </a:solidFill>
                <a:latin typeface="Open Sans"/>
                <a:ea typeface="Open Sans"/>
                <a:cs typeface="Open Sans"/>
                <a:sym typeface="Open Sans"/>
              </a:endParaRPr>
            </a:p>
            <a:p>
              <a:pPr marL="0" marR="0" lvl="0" indent="0" algn="ctr" rtl="0">
                <a:lnSpc>
                  <a:spcPct val="90000"/>
                </a:lnSpc>
                <a:spcBef>
                  <a:spcPts val="0"/>
                </a:spcBef>
                <a:spcAft>
                  <a:spcPts val="0"/>
                </a:spcAft>
                <a:buClr>
                  <a:srgbClr val="000000"/>
                </a:buClr>
                <a:buSzPts val="1600"/>
                <a:buFont typeface="Arial"/>
                <a:buNone/>
              </a:pPr>
              <a:r>
                <a:rPr lang="en-CA" sz="2800" b="0" i="0" u="none" strike="noStrike" cap="none" dirty="0">
                  <a:solidFill>
                    <a:srgbClr val="FFFFFF"/>
                  </a:solidFill>
                  <a:latin typeface="Open Sans"/>
                  <a:ea typeface="Open Sans"/>
                  <a:cs typeface="Open Sans"/>
                  <a:sym typeface="Open Sans"/>
                </a:rPr>
                <a:t>Minimal changes to noise/odour/traffic</a:t>
              </a:r>
              <a:endParaRPr sz="2800" b="0" i="0" u="none" strike="noStrike" cap="none" dirty="0">
                <a:solidFill>
                  <a:srgbClr val="FFFFFF"/>
                </a:solidFill>
                <a:latin typeface="Open Sans"/>
                <a:ea typeface="Open Sans"/>
                <a:cs typeface="Open Sans"/>
                <a:sym typeface="Open Sans"/>
              </a:endParaRPr>
            </a:p>
          </p:txBody>
        </p:sp>
        <p:sp>
          <p:nvSpPr>
            <p:cNvPr id="54" name="Google Shape;560;g120f03563c5_0_262"/>
            <p:cNvSpPr txBox="1"/>
            <p:nvPr/>
          </p:nvSpPr>
          <p:spPr>
            <a:xfrm>
              <a:off x="13015848" y="16978036"/>
              <a:ext cx="5940000" cy="810000"/>
            </a:xfrm>
            <a:prstGeom prst="rect">
              <a:avLst/>
            </a:prstGeom>
            <a:solidFill>
              <a:schemeClr val="lt1"/>
            </a:solidFill>
            <a:ln w="3810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CA" sz="2800" b="1" i="0" u="none" strike="noStrike" cap="none">
                  <a:solidFill>
                    <a:srgbClr val="000000"/>
                  </a:solidFill>
                  <a:latin typeface="Open Sans"/>
                  <a:ea typeface="Open Sans"/>
                  <a:cs typeface="Open Sans"/>
                  <a:sym typeface="Open Sans"/>
                </a:rPr>
                <a:t>Social</a:t>
              </a:r>
              <a:endParaRPr sz="2800" b="1" i="0" u="none" strike="noStrike" cap="none">
                <a:solidFill>
                  <a:srgbClr val="000000"/>
                </a:solidFill>
                <a:latin typeface="Open Sans"/>
                <a:ea typeface="Open Sans"/>
                <a:cs typeface="Open Sans"/>
                <a:sym typeface="Open Sans"/>
              </a:endParaRPr>
            </a:p>
          </p:txBody>
        </p:sp>
      </p:grpSp>
      <p:grpSp>
        <p:nvGrpSpPr>
          <p:cNvPr id="11" name="Group 10"/>
          <p:cNvGrpSpPr/>
          <p:nvPr/>
        </p:nvGrpSpPr>
        <p:grpSpPr>
          <a:xfrm>
            <a:off x="26313299" y="16978036"/>
            <a:ext cx="5940000" cy="4625286"/>
            <a:chOff x="26407892" y="16978036"/>
            <a:chExt cx="5940000" cy="4625286"/>
          </a:xfrm>
        </p:grpSpPr>
        <p:sp>
          <p:nvSpPr>
            <p:cNvPr id="47" name="Google Shape;553;g120f03563c5_0_262"/>
            <p:cNvSpPr txBox="1"/>
            <p:nvPr/>
          </p:nvSpPr>
          <p:spPr>
            <a:xfrm>
              <a:off x="26407892" y="17823322"/>
              <a:ext cx="5940000" cy="3780000"/>
            </a:xfrm>
            <a:prstGeom prst="rect">
              <a:avLst/>
            </a:prstGeom>
            <a:solidFill>
              <a:srgbClr val="85200C"/>
            </a:solidFill>
            <a:ln w="38100">
              <a:solidFill>
                <a:srgbClr val="85200C"/>
              </a:solidFill>
            </a:ln>
          </p:spPr>
          <p:txBody>
            <a:bodyPr spcFirstLastPara="1" wrap="square" lIns="360000" tIns="360000" rIns="360000" bIns="36000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CA" sz="2800" b="0" i="0" u="none" strike="noStrike" cap="none" dirty="0">
                  <a:solidFill>
                    <a:srgbClr val="FFFFFF"/>
                  </a:solidFill>
                  <a:latin typeface="Open Sans"/>
                  <a:ea typeface="Open Sans"/>
                  <a:cs typeface="Open Sans"/>
                  <a:sym typeface="Open Sans"/>
                </a:rPr>
                <a:t>Individual EA or amendment required</a:t>
              </a:r>
              <a:endParaRPr sz="2800" b="0" i="0" u="none" strike="noStrike" cap="none" dirty="0">
                <a:solidFill>
                  <a:srgbClr val="FFFFFF"/>
                </a:solidFill>
                <a:latin typeface="Open Sans"/>
                <a:ea typeface="Open Sans"/>
                <a:cs typeface="Open Sans"/>
                <a:sym typeface="Open Sans"/>
              </a:endParaRPr>
            </a:p>
            <a:p>
              <a:pPr marL="0" marR="0" lvl="0" indent="0" algn="ctr" rtl="0">
                <a:lnSpc>
                  <a:spcPct val="90000"/>
                </a:lnSpc>
                <a:spcBef>
                  <a:spcPts val="0"/>
                </a:spcBef>
                <a:spcAft>
                  <a:spcPts val="0"/>
                </a:spcAft>
                <a:buClr>
                  <a:srgbClr val="000000"/>
                </a:buClr>
                <a:buSzPts val="1700"/>
                <a:buFont typeface="Arial"/>
                <a:buNone/>
              </a:pPr>
              <a:endParaRPr sz="2800" b="0" i="0" u="none" strike="noStrike" cap="none" dirty="0">
                <a:solidFill>
                  <a:srgbClr val="FFFFFF"/>
                </a:solidFill>
                <a:latin typeface="Open Sans"/>
                <a:ea typeface="Open Sans"/>
                <a:cs typeface="Open Sans"/>
                <a:sym typeface="Open Sans"/>
              </a:endParaRPr>
            </a:p>
            <a:p>
              <a:pPr marL="0" marR="0" lvl="0" indent="0" algn="ctr" rtl="0">
                <a:lnSpc>
                  <a:spcPct val="90000"/>
                </a:lnSpc>
                <a:spcBef>
                  <a:spcPts val="0"/>
                </a:spcBef>
                <a:spcAft>
                  <a:spcPts val="0"/>
                </a:spcAft>
                <a:buClr>
                  <a:srgbClr val="000000"/>
                </a:buClr>
                <a:buSzPts val="1700"/>
                <a:buFont typeface="Arial"/>
                <a:buNone/>
              </a:pPr>
              <a:r>
                <a:rPr lang="en-CA" sz="2800" b="0" i="0" u="none" strike="noStrike" cap="none" dirty="0">
                  <a:solidFill>
                    <a:srgbClr val="FFFFFF"/>
                  </a:solidFill>
                  <a:latin typeface="Open Sans"/>
                  <a:ea typeface="Open Sans"/>
                  <a:cs typeface="Open Sans"/>
                  <a:sym typeface="Open Sans"/>
                </a:rPr>
                <a:t>Horizontal expansion can take 3-5 years for approval</a:t>
              </a:r>
              <a:endParaRPr sz="2800" b="0" i="0" u="none" strike="noStrike" cap="none" dirty="0">
                <a:solidFill>
                  <a:srgbClr val="FFFFFF"/>
                </a:solidFill>
                <a:latin typeface="Open Sans"/>
                <a:ea typeface="Open Sans"/>
                <a:cs typeface="Open Sans"/>
                <a:sym typeface="Open Sans"/>
              </a:endParaRPr>
            </a:p>
          </p:txBody>
        </p:sp>
        <p:sp>
          <p:nvSpPr>
            <p:cNvPr id="55" name="Google Shape;561;g120f03563c5_0_262"/>
            <p:cNvSpPr txBox="1"/>
            <p:nvPr/>
          </p:nvSpPr>
          <p:spPr>
            <a:xfrm>
              <a:off x="26407892" y="16978036"/>
              <a:ext cx="5940000" cy="810000"/>
            </a:xfrm>
            <a:prstGeom prst="rect">
              <a:avLst/>
            </a:prstGeom>
            <a:solidFill>
              <a:schemeClr val="lt1"/>
            </a:solidFill>
            <a:ln w="38100" cap="flat" cmpd="sng">
              <a:solidFill>
                <a:srgbClr val="85200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CA" sz="2800" b="1" i="0" u="none" strike="noStrike" cap="none" dirty="0">
                  <a:solidFill>
                    <a:srgbClr val="000000"/>
                  </a:solidFill>
                  <a:latin typeface="Open Sans"/>
                  <a:ea typeface="Open Sans"/>
                  <a:cs typeface="Open Sans"/>
                  <a:sym typeface="Open Sans"/>
                </a:rPr>
                <a:t>Regulatory</a:t>
              </a:r>
              <a:endParaRPr sz="2800" b="1" i="0" u="none" strike="noStrike" cap="none" dirty="0">
                <a:solidFill>
                  <a:srgbClr val="000000"/>
                </a:solidFill>
                <a:latin typeface="Open Sans"/>
                <a:ea typeface="Open Sans"/>
                <a:cs typeface="Open Sans"/>
                <a:sym typeface="Open Sans"/>
              </a:endParaRPr>
            </a:p>
          </p:txBody>
        </p:sp>
      </p:grpSp>
      <p:grpSp>
        <p:nvGrpSpPr>
          <p:cNvPr id="12" name="Group 11"/>
          <p:cNvGrpSpPr/>
          <p:nvPr/>
        </p:nvGrpSpPr>
        <p:grpSpPr>
          <a:xfrm>
            <a:off x="19908964" y="16978036"/>
            <a:ext cx="5940000" cy="4625286"/>
            <a:chOff x="19480543" y="16978036"/>
            <a:chExt cx="5940000" cy="4625286"/>
          </a:xfrm>
        </p:grpSpPr>
        <p:sp>
          <p:nvSpPr>
            <p:cNvPr id="48" name="Google Shape;554;g120f03563c5_0_262"/>
            <p:cNvSpPr txBox="1"/>
            <p:nvPr/>
          </p:nvSpPr>
          <p:spPr>
            <a:xfrm>
              <a:off x="19480543" y="17823322"/>
              <a:ext cx="5940000" cy="3780000"/>
            </a:xfrm>
            <a:prstGeom prst="rect">
              <a:avLst/>
            </a:prstGeom>
            <a:solidFill>
              <a:srgbClr val="B45F06"/>
            </a:solidFill>
            <a:ln w="38100">
              <a:solidFill>
                <a:srgbClr val="B45F06"/>
              </a:solidFill>
            </a:ln>
          </p:spPr>
          <p:txBody>
            <a:bodyPr spcFirstLastPara="1" wrap="square" lIns="360000" tIns="360000" rIns="360000" bIns="360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CA" sz="2800" b="0" i="0" u="none" strike="noStrike" cap="none" dirty="0">
                  <a:solidFill>
                    <a:srgbClr val="FFFFFF"/>
                  </a:solidFill>
                  <a:latin typeface="Open Sans"/>
                  <a:ea typeface="Open Sans"/>
                  <a:cs typeface="Open Sans"/>
                  <a:sym typeface="Open Sans"/>
                </a:rPr>
                <a:t>Minimal changes to staffing needs</a:t>
              </a:r>
              <a:endParaRPr sz="2800" b="0" i="0" u="none" strike="noStrike" cap="none" dirty="0">
                <a:solidFill>
                  <a:srgbClr val="FFFFFF"/>
                </a:solidFill>
                <a:latin typeface="Open Sans"/>
                <a:ea typeface="Open Sans"/>
                <a:cs typeface="Open Sans"/>
                <a:sym typeface="Open Sans"/>
              </a:endParaRPr>
            </a:p>
            <a:p>
              <a:pPr marL="0" marR="0" lvl="0" indent="0" algn="ctr" rtl="0">
                <a:lnSpc>
                  <a:spcPct val="90000"/>
                </a:lnSpc>
                <a:spcBef>
                  <a:spcPts val="0"/>
                </a:spcBef>
                <a:spcAft>
                  <a:spcPts val="0"/>
                </a:spcAft>
                <a:buClr>
                  <a:srgbClr val="000000"/>
                </a:buClr>
                <a:buSzPts val="1600"/>
                <a:buFont typeface="Arial"/>
                <a:buNone/>
              </a:pPr>
              <a:endParaRPr sz="2800" b="0" i="0" u="none" strike="noStrike" cap="none" dirty="0">
                <a:solidFill>
                  <a:srgbClr val="FFFFFF"/>
                </a:solidFill>
                <a:latin typeface="Open Sans"/>
                <a:ea typeface="Open Sans"/>
                <a:cs typeface="Open Sans"/>
                <a:sym typeface="Open Sans"/>
              </a:endParaRPr>
            </a:p>
            <a:p>
              <a:pPr marL="0" marR="0" lvl="0" indent="0" algn="ctr" rtl="0">
                <a:lnSpc>
                  <a:spcPct val="90000"/>
                </a:lnSpc>
                <a:spcBef>
                  <a:spcPts val="0"/>
                </a:spcBef>
                <a:spcAft>
                  <a:spcPts val="0"/>
                </a:spcAft>
                <a:buClr>
                  <a:srgbClr val="000000"/>
                </a:buClr>
                <a:buSzPts val="1600"/>
                <a:buFont typeface="Arial"/>
                <a:buNone/>
              </a:pPr>
              <a:r>
                <a:rPr lang="en-CA" sz="2800" b="0" i="0" u="none" strike="noStrike" cap="none" dirty="0">
                  <a:solidFill>
                    <a:srgbClr val="FFFFFF"/>
                  </a:solidFill>
                  <a:latin typeface="Open Sans"/>
                  <a:ea typeface="Open Sans"/>
                  <a:cs typeface="Open Sans"/>
                  <a:sym typeface="Open Sans"/>
                </a:rPr>
                <a:t>Construction cannot begin until regulatory approvals secured (~ 5 years)</a:t>
              </a:r>
              <a:endParaRPr sz="2800" b="0" i="0" u="none" strike="noStrike" cap="none" dirty="0">
                <a:solidFill>
                  <a:srgbClr val="FFFFFF"/>
                </a:solidFill>
                <a:latin typeface="Open Sans"/>
                <a:ea typeface="Open Sans"/>
                <a:cs typeface="Open Sans"/>
                <a:sym typeface="Open Sans"/>
              </a:endParaRPr>
            </a:p>
          </p:txBody>
        </p:sp>
        <p:sp>
          <p:nvSpPr>
            <p:cNvPr id="56" name="Google Shape;562;g120f03563c5_0_262"/>
            <p:cNvSpPr txBox="1"/>
            <p:nvPr/>
          </p:nvSpPr>
          <p:spPr>
            <a:xfrm>
              <a:off x="19480543" y="16978036"/>
              <a:ext cx="5940000" cy="810000"/>
            </a:xfrm>
            <a:prstGeom prst="rect">
              <a:avLst/>
            </a:prstGeom>
            <a:solidFill>
              <a:schemeClr val="lt1"/>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CA" sz="2800" b="1" i="0" u="none" strike="noStrike" cap="none" dirty="0">
                  <a:solidFill>
                    <a:srgbClr val="000000"/>
                  </a:solidFill>
                  <a:latin typeface="Open Sans"/>
                  <a:ea typeface="Open Sans"/>
                  <a:cs typeface="Open Sans"/>
                  <a:sym typeface="Open Sans"/>
                </a:rPr>
                <a:t>Technical/Operational</a:t>
              </a:r>
              <a:endParaRPr sz="2800" b="1" i="0" u="none" strike="noStrike" cap="none" dirty="0">
                <a:solidFill>
                  <a:srgbClr val="000000"/>
                </a:solidFill>
                <a:latin typeface="Open Sans"/>
                <a:ea typeface="Open Sans"/>
                <a:cs typeface="Open Sans"/>
                <a:sym typeface="Open Sans"/>
              </a:endParaRPr>
            </a:p>
          </p:txBody>
        </p:sp>
      </p:grpSp>
      <p:grpSp>
        <p:nvGrpSpPr>
          <p:cNvPr id="10" name="Group 9"/>
          <p:cNvGrpSpPr/>
          <p:nvPr/>
        </p:nvGrpSpPr>
        <p:grpSpPr>
          <a:xfrm>
            <a:off x="7100294" y="16978036"/>
            <a:ext cx="5940000" cy="4625286"/>
            <a:chOff x="6769790" y="16978036"/>
            <a:chExt cx="5940000" cy="4625286"/>
          </a:xfrm>
        </p:grpSpPr>
        <p:sp>
          <p:nvSpPr>
            <p:cNvPr id="53" name="Google Shape;559;g120f03563c5_0_262"/>
            <p:cNvSpPr txBox="1"/>
            <p:nvPr/>
          </p:nvSpPr>
          <p:spPr>
            <a:xfrm>
              <a:off x="6769790" y="16978036"/>
              <a:ext cx="5940000" cy="810000"/>
            </a:xfrm>
            <a:prstGeom prst="rect">
              <a:avLst/>
            </a:prstGeom>
            <a:solidFill>
              <a:schemeClr val="lt1"/>
            </a:solidFill>
            <a:ln w="38100"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CA" sz="2800" b="1" i="0" u="none" strike="noStrike" cap="none" dirty="0">
                  <a:solidFill>
                    <a:srgbClr val="000000"/>
                  </a:solidFill>
                  <a:latin typeface="Open Sans"/>
                  <a:ea typeface="Open Sans"/>
                  <a:cs typeface="Open Sans"/>
                  <a:sym typeface="Open Sans"/>
                </a:rPr>
                <a:t>Environmental</a:t>
              </a:r>
              <a:endParaRPr sz="2800" b="1" i="0" u="none" strike="noStrike" cap="none" dirty="0">
                <a:solidFill>
                  <a:srgbClr val="000000"/>
                </a:solidFill>
                <a:latin typeface="Open Sans"/>
                <a:ea typeface="Open Sans"/>
                <a:cs typeface="Open Sans"/>
                <a:sym typeface="Open Sans"/>
              </a:endParaRPr>
            </a:p>
          </p:txBody>
        </p:sp>
        <p:sp>
          <p:nvSpPr>
            <p:cNvPr id="50" name="Google Shape;556;g120f03563c5_0_262"/>
            <p:cNvSpPr txBox="1"/>
            <p:nvPr/>
          </p:nvSpPr>
          <p:spPr>
            <a:xfrm>
              <a:off x="6769790" y="17823322"/>
              <a:ext cx="5940000" cy="3780000"/>
            </a:xfrm>
            <a:prstGeom prst="rect">
              <a:avLst/>
            </a:prstGeom>
            <a:solidFill>
              <a:srgbClr val="45818E"/>
            </a:solidFill>
            <a:ln w="38100">
              <a:solidFill>
                <a:srgbClr val="45818E"/>
              </a:solidFill>
            </a:ln>
          </p:spPr>
          <p:txBody>
            <a:bodyPr spcFirstLastPara="1" wrap="square" lIns="360000" tIns="360000" rIns="360000" bIns="360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CA" sz="2800" b="0" i="0" u="none" strike="noStrike" cap="none" dirty="0">
                  <a:solidFill>
                    <a:srgbClr val="FFFFFF"/>
                  </a:solidFill>
                  <a:latin typeface="Open Sans"/>
                  <a:ea typeface="Open Sans"/>
                  <a:cs typeface="Open Sans"/>
                  <a:sym typeface="Open Sans"/>
                </a:rPr>
                <a:t>Horizontal expansion may require clearing of trees/vegetation</a:t>
              </a:r>
              <a:endParaRPr sz="2800" b="0" i="0" u="none" strike="noStrike" cap="none" dirty="0">
                <a:solidFill>
                  <a:srgbClr val="FFFFFF"/>
                </a:solidFill>
                <a:latin typeface="Open Sans"/>
                <a:ea typeface="Open Sans"/>
                <a:cs typeface="Open Sans"/>
                <a:sym typeface="Open Sans"/>
              </a:endParaRPr>
            </a:p>
            <a:p>
              <a:pPr marL="0" marR="0" lvl="0" indent="0" algn="ctr" rtl="0">
                <a:lnSpc>
                  <a:spcPct val="90000"/>
                </a:lnSpc>
                <a:spcBef>
                  <a:spcPts val="0"/>
                </a:spcBef>
                <a:spcAft>
                  <a:spcPts val="0"/>
                </a:spcAft>
                <a:buClr>
                  <a:srgbClr val="000000"/>
                </a:buClr>
                <a:buSzPts val="1600"/>
                <a:buFont typeface="Arial"/>
                <a:buNone/>
              </a:pPr>
              <a:endParaRPr sz="2800" b="0" i="0" u="none" strike="noStrike" cap="none" dirty="0">
                <a:solidFill>
                  <a:srgbClr val="FFFFFF"/>
                </a:solidFill>
                <a:latin typeface="Open Sans"/>
                <a:ea typeface="Open Sans"/>
                <a:cs typeface="Open Sans"/>
                <a:sym typeface="Open Sans"/>
              </a:endParaRPr>
            </a:p>
            <a:p>
              <a:pPr marL="0" marR="0" lvl="0" indent="0" algn="ctr" rtl="0">
                <a:lnSpc>
                  <a:spcPct val="90000"/>
                </a:lnSpc>
                <a:spcBef>
                  <a:spcPts val="0"/>
                </a:spcBef>
                <a:spcAft>
                  <a:spcPts val="0"/>
                </a:spcAft>
                <a:buClr>
                  <a:srgbClr val="000000"/>
                </a:buClr>
                <a:buSzPts val="1600"/>
                <a:buFont typeface="Arial"/>
                <a:buNone/>
              </a:pPr>
              <a:r>
                <a:rPr lang="en-CA" sz="2800" b="0" i="0" u="none" strike="noStrike" cap="none" dirty="0">
                  <a:solidFill>
                    <a:srgbClr val="FFFFFF"/>
                  </a:solidFill>
                  <a:latin typeface="Open Sans"/>
                  <a:ea typeface="Open Sans"/>
                  <a:cs typeface="Open Sans"/>
                  <a:sym typeface="Open Sans"/>
                </a:rPr>
                <a:t>Environmental investigations anticipated to determine suitability</a:t>
              </a:r>
              <a:endParaRPr sz="2800" b="0" i="0" u="none" strike="noStrike" cap="none" dirty="0">
                <a:solidFill>
                  <a:srgbClr val="FFFFFF"/>
                </a:solidFill>
                <a:latin typeface="Open Sans"/>
                <a:ea typeface="Open Sans"/>
                <a:cs typeface="Open Sans"/>
                <a:sym typeface="Open Sans"/>
              </a:endParaRPr>
            </a:p>
          </p:txBody>
        </p:sp>
      </p:grpSp>
    </p:spTree>
    <p:extLst>
      <p:ext uri="{BB962C8B-B14F-4D97-AF65-F5344CB8AC3E}">
        <p14:creationId xmlns:p14="http://schemas.microsoft.com/office/powerpoint/2010/main" val="36070513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heshegwaning">
      <a:dk1>
        <a:srgbClr val="000000"/>
      </a:dk1>
      <a:lt1>
        <a:srgbClr val="FFFFFF"/>
      </a:lt1>
      <a:dk2>
        <a:srgbClr val="193F4B"/>
      </a:dk2>
      <a:lt2>
        <a:srgbClr val="D7DDE5"/>
      </a:lt2>
      <a:accent1>
        <a:srgbClr val="043B72"/>
      </a:accent1>
      <a:accent2>
        <a:srgbClr val="265A7F"/>
      </a:accent2>
      <a:accent3>
        <a:srgbClr val="0F6B99"/>
      </a:accent3>
      <a:accent4>
        <a:srgbClr val="0E687A"/>
      </a:accent4>
      <a:accent5>
        <a:srgbClr val="1D7D7F"/>
      </a:accent5>
      <a:accent6>
        <a:srgbClr val="1F665A"/>
      </a:accent6>
      <a:hlink>
        <a:srgbClr val="00B0F0"/>
      </a:hlink>
      <a:folHlink>
        <a:srgbClr val="2A80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3591</TotalTime>
  <Words>999</Words>
  <Application>Microsoft Office PowerPoint</Application>
  <PresentationFormat>Custom</PresentationFormat>
  <Paragraphs>237</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Calibri</vt:lpstr>
      <vt:lpstr>Roboto</vt:lpstr>
      <vt:lpstr>Arial</vt:lpstr>
      <vt:lpstr>Open Sans</vt:lpstr>
      <vt:lpstr>Raleway Thin</vt:lpstr>
      <vt:lpstr>Raleway</vt:lpstr>
      <vt:lpstr>Quattrocento Sans</vt:lpstr>
      <vt:lpstr>Office Theme</vt:lpstr>
      <vt:lpstr>Welcome  Kawartha Lakes Future Waste Options Study</vt:lpstr>
      <vt:lpstr>Objective and Purpose  of the Future Waste Options Study </vt:lpstr>
      <vt:lpstr>Current Waste Management System  in Kawartha Lakes </vt:lpstr>
      <vt:lpstr>Current Waste Management System  in Kawartha Lakes </vt:lpstr>
      <vt:lpstr>Future Residual Waste Quantities  in Kawartha Lakes </vt:lpstr>
      <vt:lpstr>Options Evaluation</vt:lpstr>
      <vt:lpstr>Alternative Technology  Options</vt:lpstr>
      <vt:lpstr>Landfill Related  Options</vt:lpstr>
      <vt:lpstr>Preliminary Preferred Option Landfill Expansion</vt:lpstr>
      <vt:lpstr>Next Steps For Decision Making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 Use Planning 101</dc:title>
  <dc:creator>Buelles, Anni</dc:creator>
  <cp:lastModifiedBy>Beuglet, Nicole</cp:lastModifiedBy>
  <cp:revision>212</cp:revision>
  <cp:lastPrinted>2020-10-21T19:49:29Z</cp:lastPrinted>
  <dcterms:modified xsi:type="dcterms:W3CDTF">2022-06-13T15:35:38Z</dcterms:modified>
</cp:coreProperties>
</file>